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333" r:id="rId3"/>
    <p:sldId id="334" r:id="rId4"/>
    <p:sldId id="335" r:id="rId5"/>
    <p:sldId id="33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Lst>
  <p:sldSz cx="9144000" cy="5143500" type="screen16x9"/>
  <p:notesSz cx="6858000" cy="9144000"/>
  <p:embeddedFontLst>
    <p:embeddedFont>
      <p:font typeface="Garamond" panose="02020404030301010803" pitchFamily="18" charset="0"/>
      <p:regular r:id="rId83"/>
      <p:bold r:id="rId84"/>
      <p:italic r:id="rId85"/>
      <p:boldItalic r:id="rId86"/>
    </p:embeddedFont>
    <p:embeddedFont>
      <p:font typeface="Lato Black" panose="020B0604020202020204" charset="0"/>
      <p:bold r:id="rId87"/>
      <p:boldItalic r:id="rId88"/>
    </p:embeddedFont>
    <p:embeddedFont>
      <p:font typeface="Overlock" panose="020B0604020202020204" charset="0"/>
      <p:regular r:id="rId89"/>
      <p:bold r:id="rId90"/>
      <p:italic r:id="rId91"/>
      <p:boldItalic r:id="rId92"/>
    </p:embeddedFont>
    <p:embeddedFont>
      <p:font typeface="Calibri" panose="020F0502020204030204" pitchFamily="34" charset="0"/>
      <p:regular r:id="rId93"/>
      <p:bold r:id="rId94"/>
      <p:italic r:id="rId95"/>
      <p:boldItalic r:id="rId96"/>
    </p:embeddedFont>
    <p:embeddedFont>
      <p:font typeface="Quattrocento Sans" panose="020B0604020202020204" charset="0"/>
      <p:regular r:id="rId97"/>
      <p:bold r:id="rId98"/>
      <p:italic r:id="rId99"/>
      <p:boldItalic r:id="rId100"/>
    </p:embeddedFont>
    <p:embeddedFont>
      <p:font typeface="Lato" panose="020B0604020202020204" charset="0"/>
      <p:regular r:id="rId101"/>
      <p:bold r:id="rId102"/>
      <p:italic r:id="rId103"/>
      <p:boldItalic r:id="rId104"/>
    </p:embeddedFont>
    <p:embeddedFont>
      <p:font typeface="Corbel" panose="020B050302020402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9" roundtripDataSignature="AMtx7miYVEp9W6JpMcVuyitzDARfSBPH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1.fntdata"/><Relationship Id="rId108" Type="http://schemas.openxmlformats.org/officeDocument/2006/relationships/font" Target="fonts/font2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customschemas.google.com/relationships/presentationmetadata" Target="meta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3: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91" name="Google Shape;91;p6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7" name="Google Shape;13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10: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3: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4: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4: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1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1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1" name="Google Shape;231;p6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83f4cb1e9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51275" rIns="102600" bIns="51275" anchor="t" anchorCtr="0">
            <a:noAutofit/>
          </a:bodyPr>
          <a:lstStyle/>
          <a:p>
            <a:pPr marL="0" lvl="0" indent="0" algn="l" rtl="0">
              <a:lnSpc>
                <a:spcPct val="100000"/>
              </a:lnSpc>
              <a:spcBef>
                <a:spcPts val="0"/>
              </a:spcBef>
              <a:spcAft>
                <a:spcPts val="0"/>
              </a:spcAft>
              <a:buSzPts val="1600"/>
              <a:buNone/>
            </a:pPr>
            <a:endParaRPr/>
          </a:p>
        </p:txBody>
      </p:sp>
      <p:sp>
        <p:nvSpPr>
          <p:cNvPr id="157" name="Google Shape;157;gf83f4cb1e9_0_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112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6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8" name="Google Shape;238;p6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4" name="Google Shape;244;p6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0" name="Google Shape;250;p70: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6" name="Google Shape;256;p7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7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2" name="Google Shape;262;p7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7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7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4" name="Google Shape;274;p74: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2" name="Google Shape;282;p7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1" name="Google Shape;291;p7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7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9" name="Google Shape;299;p7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2332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7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0" name="Google Shape;310;p7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7" name="Google Shape;317;p9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3" name="Google Shape;323;p94: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3" name="Google Shape;333;p9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0" name="Google Shape;340;p9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9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6" name="Google Shape;346;p9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3" name="Google Shape;353;p9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1" name="Google Shape;361;p9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0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7" name="Google Shape;367;p100: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0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3" name="Google Shape;373;p10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83f4cb1e9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51275" rIns="102600" bIns="51275" anchor="t" anchorCtr="0">
            <a:noAutofit/>
          </a:bodyPr>
          <a:lstStyle/>
          <a:p>
            <a:pPr marL="0" lvl="0" indent="0" algn="l" rtl="0">
              <a:lnSpc>
                <a:spcPct val="100000"/>
              </a:lnSpc>
              <a:spcBef>
                <a:spcPts val="0"/>
              </a:spcBef>
              <a:spcAft>
                <a:spcPts val="0"/>
              </a:spcAft>
              <a:buSzPts val="1600"/>
              <a:buNone/>
            </a:pPr>
            <a:endParaRPr/>
          </a:p>
        </p:txBody>
      </p:sp>
      <p:sp>
        <p:nvSpPr>
          <p:cNvPr id="157" name="Google Shape;157;gf83f4cb1e9_0_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9907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0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1" name="Google Shape;381;p10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03:notes"/>
          <p:cNvSpPr>
            <a:spLocks noGrp="1" noRot="1" noChangeAspect="1"/>
          </p:cNvSpPr>
          <p:nvPr>
            <p:ph type="sldImg" idx="2"/>
          </p:nvPr>
        </p:nvSpPr>
        <p:spPr>
          <a:xfrm>
            <a:off x="381000"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103:notes"/>
          <p:cNvSpPr txBox="1">
            <a:spLocks noGrp="1"/>
          </p:cNvSpPr>
          <p:nvPr>
            <p:ph type="body" idx="1"/>
          </p:nvPr>
        </p:nvSpPr>
        <p:spPr>
          <a:xfrm>
            <a:off x="685800" y="4343400"/>
            <a:ext cx="5485680" cy="4114080"/>
          </a:xfrm>
          <a:prstGeom prst="rect">
            <a:avLst/>
          </a:prstGeom>
          <a:noFill/>
          <a:ln>
            <a:noFill/>
          </a:ln>
        </p:spPr>
        <p:txBody>
          <a:bodyPr spcFirstLastPara="1" wrap="square" lIns="0" tIns="91425" rIns="0" bIns="91425" anchor="t" anchorCtr="0">
            <a:noAutofit/>
          </a:bodyPr>
          <a:lstStyle/>
          <a:p>
            <a:pPr marL="457200" lvl="0" indent="-297720" algn="l" rtl="0">
              <a:lnSpc>
                <a:spcPct val="100000"/>
              </a:lnSpc>
              <a:spcBef>
                <a:spcPts val="0"/>
              </a:spcBef>
              <a:spcAft>
                <a:spcPts val="0"/>
              </a:spcAft>
              <a:buClr>
                <a:srgbClr val="000000"/>
              </a:buClr>
              <a:buSzPts val="1400"/>
              <a:buFont typeface="Arial"/>
              <a:buChar char="●"/>
            </a:pPr>
            <a:r>
              <a:rPr lang="en-US" sz="1100" b="0" strike="noStrike">
                <a:solidFill>
                  <a:srgbClr val="000000"/>
                </a:solidFill>
                <a:latin typeface="Arial"/>
                <a:ea typeface="Arial"/>
                <a:cs typeface="Arial"/>
                <a:sym typeface="Arial"/>
              </a:rPr>
              <a:t>Bacaan: https://www.kdnuggets.com/2019/03/beginners-guide-linear-regression-python-scikit-learn.html</a:t>
            </a:r>
            <a:endParaRPr sz="1100" b="0"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0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94" name="Google Shape;394;p104: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0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1" name="Google Shape;401;p10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0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2" name="Google Shape;412;p10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0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6" name="Google Shape;426;p10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0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3" name="Google Shape;433;p10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0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9" name="Google Shape;439;p10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1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47" name="Google Shape;447;p110: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1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56" name="Google Shape;456;p11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83f4cb1e9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51275" rIns="102600" bIns="51275" anchor="t" anchorCtr="0">
            <a:noAutofit/>
          </a:bodyPr>
          <a:lstStyle/>
          <a:p>
            <a:pPr marL="0" lvl="0" indent="0" algn="l" rtl="0">
              <a:lnSpc>
                <a:spcPct val="100000"/>
              </a:lnSpc>
              <a:spcBef>
                <a:spcPts val="0"/>
              </a:spcBef>
              <a:spcAft>
                <a:spcPts val="0"/>
              </a:spcAft>
              <a:buSzPts val="1600"/>
              <a:buNone/>
            </a:pPr>
            <a:endParaRPr/>
          </a:p>
        </p:txBody>
      </p:sp>
      <p:sp>
        <p:nvSpPr>
          <p:cNvPr id="157" name="Google Shape;157;gf83f4cb1e9_0_0:notes"/>
          <p:cNvSpPr>
            <a:spLocks noGrp="1" noRot="1" noChangeAspect="1"/>
          </p:cNvSpPr>
          <p:nvPr>
            <p:ph type="sldImg" idx="2"/>
          </p:nvPr>
        </p:nvSpPr>
        <p:spPr>
          <a:xfrm>
            <a:off x="873125" y="1257300"/>
            <a:ext cx="602615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5253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1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8" name="Google Shape;468;p11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1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4" name="Google Shape;474;p11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1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0" name="Google Shape;480;p114: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1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0" name="Google Shape;490;p11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1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7" name="Google Shape;497;p11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1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04" name="Google Shape;504;p11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1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14" name="Google Shape;514;p11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1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22" name="Google Shape;522;p11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2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1" name="Google Shape;531;p120: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2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46" name="Google Shape;546;p12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2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59" name="Google Shape;559;p12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2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64" name="Google Shape;564;p12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4:notes"/>
          <p:cNvSpPr>
            <a:spLocks noGrp="1" noRot="1" noChangeAspect="1"/>
          </p:cNvSpPr>
          <p:nvPr>
            <p:ph type="sldImg" idx="2"/>
          </p:nvPr>
        </p:nvSpPr>
        <p:spPr>
          <a:xfrm>
            <a:off x="381000"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124:notes"/>
          <p:cNvSpPr txBox="1">
            <a:spLocks noGrp="1"/>
          </p:cNvSpPr>
          <p:nvPr>
            <p:ph type="body" idx="1"/>
          </p:nvPr>
        </p:nvSpPr>
        <p:spPr>
          <a:xfrm>
            <a:off x="685800" y="4343400"/>
            <a:ext cx="5485680" cy="4114080"/>
          </a:xfrm>
          <a:prstGeom prst="rect">
            <a:avLst/>
          </a:prstGeom>
          <a:noFill/>
          <a:ln>
            <a:noFill/>
          </a:ln>
        </p:spPr>
        <p:txBody>
          <a:bodyPr spcFirstLastPara="1" wrap="square" lIns="0" tIns="91425" rIns="0" bIns="91425" anchor="t" anchorCtr="0">
            <a:noAutofit/>
          </a:bodyPr>
          <a:lstStyle/>
          <a:p>
            <a:pPr marL="457200" lvl="0" indent="-297720" algn="l" rtl="0">
              <a:lnSpc>
                <a:spcPct val="100000"/>
              </a:lnSpc>
              <a:spcBef>
                <a:spcPts val="0"/>
              </a:spcBef>
              <a:spcAft>
                <a:spcPts val="0"/>
              </a:spcAft>
              <a:buClr>
                <a:srgbClr val="000000"/>
              </a:buClr>
              <a:buSzPts val="1400"/>
              <a:buFont typeface="Arial"/>
              <a:buChar char="●"/>
            </a:pPr>
            <a:r>
              <a:rPr lang="en-US" sz="1100" b="0" strike="noStrike">
                <a:solidFill>
                  <a:srgbClr val="000000"/>
                </a:solidFill>
                <a:latin typeface="Arial"/>
                <a:ea typeface="Arial"/>
                <a:cs typeface="Arial"/>
                <a:sym typeface="Arial"/>
              </a:rPr>
              <a:t>Bacaan: https://www.kdnuggets.com/2019/03/beginners-guide-linear-regression-python-scikit-learn.html</a:t>
            </a:r>
            <a:endParaRPr sz="1100" b="0" strike="noStrike">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12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78" name="Google Shape;578;p12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2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6" name="Google Shape;586;p12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2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92" name="Google Shape;592;p12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339c543b5_0_9: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339c543b5_0_9: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3" name="Google Shape;603;g10339c543b5_0_9: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339c543b5_0_36: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0339c543b5_0_36: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7" name="Google Shape;617;g10339c543b5_0_36: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339c543b5_0_60: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339c543b5_0_60: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8" name="Google Shape;628;g10339c543b5_0_60: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0339c543b5_0_23: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0339c543b5_0_23: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9" name="Google Shape;639;g10339c543b5_0_23: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0339c543b5_0_81: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0339c543b5_0_81: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0" name="Google Shape;650;g10339c543b5_0_81: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0339c543b5_0_95: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0339c543b5_0_95: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0" name="Google Shape;660;g10339c543b5_0_95: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0339c543b5_0_105: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0339c543b5_0_105: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8" name="Google Shape;668;g10339c543b5_0_105: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339c543b5_0_116: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339c543b5_0_116: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78" name="Google Shape;678;g10339c543b5_0_116: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39c543b5_0_126: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39c543b5_0_126: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86" name="Google Shape;686;g10339c543b5_0_126: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339c543b5_0_138: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339c543b5_0_138: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97" name="Google Shape;697;g10339c543b5_0_138: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0339c543b5_0_149: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0339c543b5_0_149: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08" name="Google Shape;708;g10339c543b5_0_149: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2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18" name="Google Shape;718;p12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65: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6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2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0" name="Google Shape;730;p12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13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6" name="Google Shape;736;p130: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23"/>
        <p:cNvGrpSpPr/>
        <p:nvPr/>
      </p:nvGrpSpPr>
      <p:grpSpPr>
        <a:xfrm>
          <a:off x="0" y="0"/>
          <a:ext cx="0" cy="0"/>
          <a:chOff x="0" y="0"/>
          <a:chExt cx="0" cy="0"/>
        </a:xfrm>
      </p:grpSpPr>
      <p:sp>
        <p:nvSpPr>
          <p:cNvPr id="24" name="Google Shape;24;p80"/>
          <p:cNvSpPr/>
          <p:nvPr/>
        </p:nvSpPr>
        <p:spPr>
          <a:xfrm>
            <a:off x="0" y="0"/>
            <a:ext cx="9144000" cy="5183505"/>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5" name="Google Shape;25;p80"/>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80"/>
          <p:cNvSpPr txBox="1">
            <a:spLocks noGrp="1"/>
          </p:cNvSpPr>
          <p:nvPr>
            <p:ph type="ctrTitle"/>
          </p:nvPr>
        </p:nvSpPr>
        <p:spPr>
          <a:xfrm>
            <a:off x="263768" y="2762672"/>
            <a:ext cx="5834954" cy="6938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80"/>
          <p:cNvSpPr txBox="1"/>
          <p:nvPr/>
        </p:nvSpPr>
        <p:spPr>
          <a:xfrm>
            <a:off x="263767" y="1659798"/>
            <a:ext cx="6244335" cy="612706"/>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en-US" sz="1800" b="1" i="0" u="none" strike="noStrike" cap="none">
                <a:solidFill>
                  <a:srgbClr val="0070C0"/>
                </a:solidFill>
                <a:latin typeface="Garamond"/>
                <a:ea typeface="Garamond"/>
                <a:cs typeface="Garamond"/>
                <a:sym typeface="Garamond"/>
              </a:rPr>
              <a:t>MICROCREDENTIAL: ASSOCIATE DATA SCIENTIST</a:t>
            </a:r>
            <a:r>
              <a:rPr lang="en-US" sz="1800" b="0" i="1" u="none" strike="noStrike" cap="none">
                <a:solidFill>
                  <a:srgbClr val="029B2D"/>
                </a:solidFill>
                <a:latin typeface="Garamond"/>
                <a:ea typeface="Garamond"/>
                <a:cs typeface="Garamond"/>
                <a:sym typeface="Garamond"/>
              </a:rPr>
              <a:t/>
            </a:r>
            <a:br>
              <a:rPr lang="en-US" sz="1800" b="0" i="1" u="none" strike="noStrike" cap="none">
                <a:solidFill>
                  <a:srgbClr val="029B2D"/>
                </a:solidFill>
                <a:latin typeface="Garamond"/>
                <a:ea typeface="Garamond"/>
                <a:cs typeface="Garamond"/>
                <a:sym typeface="Garamond"/>
              </a:rPr>
            </a:br>
            <a:r>
              <a:rPr lang="en-US"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28" name="Google Shape;28;p80"/>
          <p:cNvCxnSpPr/>
          <p:nvPr/>
        </p:nvCxnSpPr>
        <p:spPr>
          <a:xfrm>
            <a:off x="330442" y="2400300"/>
            <a:ext cx="5908433" cy="0"/>
          </a:xfrm>
          <a:prstGeom prst="straightConnector1">
            <a:avLst/>
          </a:prstGeom>
          <a:noFill/>
          <a:ln w="9525" cap="flat" cmpd="sng">
            <a:solidFill>
              <a:srgbClr val="0070C0"/>
            </a:solidFill>
            <a:prstDash val="solid"/>
            <a:miter lim="800000"/>
            <a:headEnd type="none" w="sm" len="sm"/>
            <a:tailEnd type="none" w="sm" len="sm"/>
          </a:ln>
        </p:spPr>
      </p:cxnSp>
      <p:pic>
        <p:nvPicPr>
          <p:cNvPr id="29" name="Google Shape;29;p80"/>
          <p:cNvPicPr preferRelativeResize="0"/>
          <p:nvPr/>
        </p:nvPicPr>
        <p:blipFill rotWithShape="1">
          <a:blip r:embed="rId2">
            <a:alphaModFix/>
          </a:blip>
          <a:srcRect/>
          <a:stretch/>
        </p:blipFill>
        <p:spPr>
          <a:xfrm>
            <a:off x="6508102" y="2005259"/>
            <a:ext cx="2724449" cy="2724449"/>
          </a:xfrm>
          <a:prstGeom prst="rect">
            <a:avLst/>
          </a:prstGeom>
          <a:noFill/>
          <a:ln>
            <a:noFill/>
          </a:ln>
        </p:spPr>
      </p:pic>
      <p:pic>
        <p:nvPicPr>
          <p:cNvPr id="30" name="Google Shape;30;p80"/>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31" name="Google Shape;31;p80"/>
          <p:cNvPicPr preferRelativeResize="0"/>
          <p:nvPr/>
        </p:nvPicPr>
        <p:blipFill rotWithShape="1">
          <a:blip r:embed="rId4">
            <a:alphaModFix/>
          </a:blip>
          <a:srcRect/>
          <a:stretch/>
        </p:blipFill>
        <p:spPr>
          <a:xfrm>
            <a:off x="102349" y="89858"/>
            <a:ext cx="634750" cy="634750"/>
          </a:xfrm>
          <a:prstGeom prst="rect">
            <a:avLst/>
          </a:prstGeom>
          <a:noFill/>
          <a:ln>
            <a:noFill/>
          </a:ln>
        </p:spPr>
      </p:pic>
      <p:sp>
        <p:nvSpPr>
          <p:cNvPr id="32" name="Google Shape;32;p80"/>
          <p:cNvSpPr txBox="1"/>
          <p:nvPr/>
        </p:nvSpPr>
        <p:spPr>
          <a:xfrm>
            <a:off x="751113" y="167745"/>
            <a:ext cx="3049363" cy="473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5"/>
              <a:buFont typeface="Arial"/>
              <a:buNone/>
            </a:pPr>
            <a:r>
              <a:rPr lang="en-US"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33" name="Google Shape;33;p80"/>
          <p:cNvSpPr/>
          <p:nvPr/>
        </p:nvSpPr>
        <p:spPr>
          <a:xfrm>
            <a:off x="1922342" y="4891466"/>
            <a:ext cx="5410200" cy="29204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pic>
        <p:nvPicPr>
          <p:cNvPr id="34" name="Google Shape;34;p80"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35" name="Google Shape;35;p80"/>
          <p:cNvSpPr txBox="1"/>
          <p:nvPr/>
        </p:nvSpPr>
        <p:spPr>
          <a:xfrm>
            <a:off x="2243149" y="4930047"/>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36" name="Google Shape;36;p80" descr="Twitter Logo transparent PNG - StickPNG"/>
          <p:cNvPicPr preferRelativeResize="0"/>
          <p:nvPr/>
        </p:nvPicPr>
        <p:blipFill rotWithShape="1">
          <a:blip r:embed="rId6">
            <a:alphaModFix/>
          </a:blip>
          <a:srcRect/>
          <a:stretch/>
        </p:blipFill>
        <p:spPr>
          <a:xfrm>
            <a:off x="2836592" y="4872775"/>
            <a:ext cx="303197" cy="310730"/>
          </a:xfrm>
          <a:prstGeom prst="rect">
            <a:avLst/>
          </a:prstGeom>
          <a:noFill/>
          <a:ln>
            <a:noFill/>
          </a:ln>
        </p:spPr>
      </p:pic>
      <p:pic>
        <p:nvPicPr>
          <p:cNvPr id="37" name="Google Shape;37;p80"/>
          <p:cNvPicPr preferRelativeResize="0"/>
          <p:nvPr/>
        </p:nvPicPr>
        <p:blipFill rotWithShape="1">
          <a:blip r:embed="rId7">
            <a:alphaModFix/>
          </a:blip>
          <a:srcRect/>
          <a:stretch/>
        </p:blipFill>
        <p:spPr>
          <a:xfrm>
            <a:off x="3783181" y="4925464"/>
            <a:ext cx="238735" cy="199139"/>
          </a:xfrm>
          <a:prstGeom prst="rect">
            <a:avLst/>
          </a:prstGeom>
          <a:noFill/>
          <a:ln>
            <a:noFill/>
          </a:ln>
        </p:spPr>
      </p:pic>
      <p:pic>
        <p:nvPicPr>
          <p:cNvPr id="38" name="Google Shape;38;p80" descr="YouTube Logo PNG, Transparent YouTube Logo Icon Free DOWNLOAD"/>
          <p:cNvPicPr preferRelativeResize="0"/>
          <p:nvPr/>
        </p:nvPicPr>
        <p:blipFill rotWithShape="1">
          <a:blip r:embed="rId8">
            <a:alphaModFix/>
          </a:blip>
          <a:srcRect l="24856" t="26007" r="24233" b="25548"/>
          <a:stretch/>
        </p:blipFill>
        <p:spPr>
          <a:xfrm>
            <a:off x="4619160" y="4905608"/>
            <a:ext cx="368044" cy="241051"/>
          </a:xfrm>
          <a:prstGeom prst="rect">
            <a:avLst/>
          </a:prstGeom>
          <a:noFill/>
          <a:ln>
            <a:noFill/>
          </a:ln>
        </p:spPr>
      </p:pic>
      <p:pic>
        <p:nvPicPr>
          <p:cNvPr id="39" name="Google Shape;39;p80" descr="Website Logo PNG, Web Site Logos Free Download - Free Transparent PNG Logos"/>
          <p:cNvPicPr preferRelativeResize="0"/>
          <p:nvPr/>
        </p:nvPicPr>
        <p:blipFill rotWithShape="1">
          <a:blip r:embed="rId9">
            <a:alphaModFix/>
          </a:blip>
          <a:srcRect/>
          <a:stretch/>
        </p:blipFill>
        <p:spPr>
          <a:xfrm>
            <a:off x="5790718" y="4918240"/>
            <a:ext cx="202946" cy="196739"/>
          </a:xfrm>
          <a:prstGeom prst="rect">
            <a:avLst/>
          </a:prstGeom>
          <a:noFill/>
          <a:ln>
            <a:noFill/>
          </a:ln>
        </p:spPr>
      </p:pic>
      <p:sp>
        <p:nvSpPr>
          <p:cNvPr id="40" name="Google Shape;40;p80"/>
          <p:cNvSpPr txBox="1"/>
          <p:nvPr/>
        </p:nvSpPr>
        <p:spPr>
          <a:xfrm>
            <a:off x="3070139" y="4935974"/>
            <a:ext cx="59871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41" name="Google Shape;41;p80"/>
          <p:cNvSpPr txBox="1"/>
          <p:nvPr/>
        </p:nvSpPr>
        <p:spPr>
          <a:xfrm>
            <a:off x="4016347" y="4934954"/>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42" name="Google Shape;42;p80"/>
          <p:cNvSpPr txBox="1"/>
          <p:nvPr/>
        </p:nvSpPr>
        <p:spPr>
          <a:xfrm>
            <a:off x="4946972" y="4930046"/>
            <a:ext cx="785132"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en-US"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43" name="Google Shape;43;p80"/>
          <p:cNvSpPr txBox="1"/>
          <p:nvPr/>
        </p:nvSpPr>
        <p:spPr>
          <a:xfrm>
            <a:off x="6015695" y="4930808"/>
            <a:ext cx="122025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75"/>
              <a:buFont typeface="Arial"/>
              <a:buNone/>
            </a:pPr>
            <a:r>
              <a:rPr lang="en-US"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44" name="Google Shape;44;p80"/>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45" name="Google Shape;45;p80"/>
          <p:cNvPicPr preferRelativeResize="0"/>
          <p:nvPr/>
        </p:nvPicPr>
        <p:blipFill rotWithShape="1">
          <a:blip r:embed="rId11">
            <a:alphaModFix/>
          </a:blip>
          <a:srcRect/>
          <a:stretch/>
        </p:blipFill>
        <p:spPr>
          <a:xfrm>
            <a:off x="6905992" y="739072"/>
            <a:ext cx="718405" cy="5271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7"/>
        <p:cNvGrpSpPr/>
        <p:nvPr/>
      </p:nvGrpSpPr>
      <p:grpSpPr>
        <a:xfrm>
          <a:off x="0" y="0"/>
          <a:ext cx="0" cy="0"/>
          <a:chOff x="0" y="0"/>
          <a:chExt cx="0" cy="0"/>
        </a:xfrm>
      </p:grpSpPr>
      <p:sp>
        <p:nvSpPr>
          <p:cNvPr id="78" name="Google Shape;78;p90"/>
          <p:cNvSpPr txBox="1">
            <a:spLocks noGrp="1"/>
          </p:cNvSpPr>
          <p:nvPr>
            <p:ph type="title"/>
          </p:nvPr>
        </p:nvSpPr>
        <p:spPr>
          <a:xfrm>
            <a:off x="296970" y="721080"/>
            <a:ext cx="7872391" cy="5183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0"/>
          <p:cNvSpPr txBox="1">
            <a:spLocks noGrp="1"/>
          </p:cNvSpPr>
          <p:nvPr>
            <p:ph type="body" idx="1"/>
          </p:nvPr>
        </p:nvSpPr>
        <p:spPr>
          <a:xfrm>
            <a:off x="296970"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0" name="Google Shape;80;p90"/>
          <p:cNvSpPr txBox="1">
            <a:spLocks noGrp="1"/>
          </p:cNvSpPr>
          <p:nvPr>
            <p:ph type="body" idx="2"/>
          </p:nvPr>
        </p:nvSpPr>
        <p:spPr>
          <a:xfrm>
            <a:off x="4283161"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90"/>
          <p:cNvSpPr txBox="1">
            <a:spLocks noGrp="1"/>
          </p:cNvSpPr>
          <p:nvPr>
            <p:ph type="sldNum" idx="12"/>
          </p:nvPr>
        </p:nvSpPr>
        <p:spPr>
          <a:xfrm>
            <a:off x="8490636" y="4421274"/>
            <a:ext cx="47069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2"/>
        <p:cNvGrpSpPr/>
        <p:nvPr/>
      </p:nvGrpSpPr>
      <p:grpSpPr>
        <a:xfrm>
          <a:off x="0" y="0"/>
          <a:ext cx="0" cy="0"/>
          <a:chOff x="0" y="0"/>
          <a:chExt cx="0" cy="0"/>
        </a:xfrm>
      </p:grpSpPr>
      <p:sp>
        <p:nvSpPr>
          <p:cNvPr id="83" name="Google Shape;83;p91"/>
          <p:cNvSpPr txBox="1">
            <a:spLocks noGrp="1"/>
          </p:cNvSpPr>
          <p:nvPr>
            <p:ph type="title"/>
          </p:nvPr>
        </p:nvSpPr>
        <p:spPr>
          <a:xfrm>
            <a:off x="265317" y="715033"/>
            <a:ext cx="7886700" cy="4119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91"/>
          <p:cNvSpPr txBox="1">
            <a:spLocks noGrp="1"/>
          </p:cNvSpPr>
          <p:nvPr>
            <p:ph type="body" idx="1"/>
          </p:nvPr>
        </p:nvSpPr>
        <p:spPr>
          <a:xfrm>
            <a:off x="265318" y="1273227"/>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5" name="Google Shape;85;p91"/>
          <p:cNvSpPr txBox="1">
            <a:spLocks noGrp="1"/>
          </p:cNvSpPr>
          <p:nvPr>
            <p:ph type="body" idx="2"/>
          </p:nvPr>
        </p:nvSpPr>
        <p:spPr>
          <a:xfrm>
            <a:off x="265318" y="1891161"/>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91"/>
          <p:cNvSpPr txBox="1">
            <a:spLocks noGrp="1"/>
          </p:cNvSpPr>
          <p:nvPr>
            <p:ph type="body" idx="3"/>
          </p:nvPr>
        </p:nvSpPr>
        <p:spPr>
          <a:xfrm>
            <a:off x="4264626" y="1273227"/>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7" name="Google Shape;87;p91"/>
          <p:cNvSpPr txBox="1">
            <a:spLocks noGrp="1"/>
          </p:cNvSpPr>
          <p:nvPr>
            <p:ph type="body" idx="4"/>
          </p:nvPr>
        </p:nvSpPr>
        <p:spPr>
          <a:xfrm>
            <a:off x="4264626" y="1891161"/>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8" name="Google Shape;88;p91"/>
          <p:cNvSpPr txBox="1">
            <a:spLocks noGrp="1"/>
          </p:cNvSpPr>
          <p:nvPr>
            <p:ph type="sldNum" idx="12"/>
          </p:nvPr>
        </p:nvSpPr>
        <p:spPr>
          <a:xfrm>
            <a:off x="8514159" y="4368404"/>
            <a:ext cx="44551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int Layout">
  <p:cSld name="1_Point Layout">
    <p:spTree>
      <p:nvGrpSpPr>
        <p:cNvPr id="1" name="Shape 46"/>
        <p:cNvGrpSpPr/>
        <p:nvPr/>
      </p:nvGrpSpPr>
      <p:grpSpPr>
        <a:xfrm>
          <a:off x="0" y="0"/>
          <a:ext cx="0" cy="0"/>
          <a:chOff x="0" y="0"/>
          <a:chExt cx="0" cy="0"/>
        </a:xfrm>
      </p:grpSpPr>
      <p:sp>
        <p:nvSpPr>
          <p:cNvPr id="47" name="Google Shape;47;p81"/>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1"/>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81"/>
          <p:cNvSpPr txBox="1">
            <a:spLocks noGrp="1"/>
          </p:cNvSpPr>
          <p:nvPr>
            <p:ph type="sldNum" idx="12"/>
          </p:nvPr>
        </p:nvSpPr>
        <p:spPr>
          <a:xfrm>
            <a:off x="8501449" y="4382673"/>
            <a:ext cx="45684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8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53" name="Google Shape;53;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54"/>
        <p:cNvGrpSpPr/>
        <p:nvPr/>
      </p:nvGrpSpPr>
      <p:grpSpPr>
        <a:xfrm>
          <a:off x="0" y="0"/>
          <a:ext cx="0" cy="0"/>
          <a:chOff x="0" y="0"/>
          <a:chExt cx="0" cy="0"/>
        </a:xfrm>
      </p:grpSpPr>
      <p:sp>
        <p:nvSpPr>
          <p:cNvPr id="55" name="Google Shape;55;p88"/>
          <p:cNvSpPr/>
          <p:nvPr/>
        </p:nvSpPr>
        <p:spPr>
          <a:xfrm>
            <a:off x="0" y="1674340"/>
            <a:ext cx="9144000" cy="2279822"/>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56" name="Google Shape;56;p88"/>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88"/>
          <p:cNvPicPr preferRelativeResize="0"/>
          <p:nvPr/>
        </p:nvPicPr>
        <p:blipFill rotWithShape="1">
          <a:blip r:embed="rId2">
            <a:alphaModFix/>
          </a:blip>
          <a:srcRect/>
          <a:stretch/>
        </p:blipFill>
        <p:spPr>
          <a:xfrm>
            <a:off x="7191633" y="1794528"/>
            <a:ext cx="1724347" cy="1724347"/>
          </a:xfrm>
          <a:prstGeom prst="rect">
            <a:avLst/>
          </a:prstGeom>
          <a:noFill/>
          <a:ln>
            <a:noFill/>
          </a:ln>
        </p:spPr>
      </p:pic>
      <p:sp>
        <p:nvSpPr>
          <p:cNvPr id="58" name="Google Shape;58;p88"/>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61" name="Google Shape;61;p8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62" name="Google Shape;62;p84"/>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Google Shape;64;p131"/>
          <p:cNvSpPr txBox="1">
            <a:spLocks noGrp="1"/>
          </p:cNvSpPr>
          <p:nvPr>
            <p:ph type="title"/>
          </p:nvPr>
        </p:nvSpPr>
        <p:spPr>
          <a:xfrm>
            <a:off x="311760" y="418320"/>
            <a:ext cx="8519760" cy="62568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3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61950" algn="l">
              <a:lnSpc>
                <a:spcPct val="90000"/>
              </a:lnSpc>
              <a:spcBef>
                <a:spcPts val="750"/>
              </a:spcBef>
              <a:spcAft>
                <a:spcPts val="0"/>
              </a:spcAft>
              <a:buSzPts val="2100"/>
              <a:buChar char="•"/>
              <a:defRPr/>
            </a:lvl1pPr>
            <a:lvl2pPr marL="914400" lvl="1" indent="-342900" algn="l">
              <a:lnSpc>
                <a:spcPct val="90000"/>
              </a:lnSpc>
              <a:spcBef>
                <a:spcPts val="375"/>
              </a:spcBef>
              <a:spcAft>
                <a:spcPts val="0"/>
              </a:spcAft>
              <a:buSzPts val="1800"/>
              <a:buChar char="•"/>
              <a:defRPr/>
            </a:lvl2pPr>
            <a:lvl3pPr marL="1371600" lvl="2" indent="-323850" algn="l">
              <a:lnSpc>
                <a:spcPct val="90000"/>
              </a:lnSpc>
              <a:spcBef>
                <a:spcPts val="375"/>
              </a:spcBef>
              <a:spcAft>
                <a:spcPts val="0"/>
              </a:spcAft>
              <a:buSzPts val="1500"/>
              <a:buChar char="•"/>
              <a:defRPr/>
            </a:lvl3pPr>
            <a:lvl4pPr marL="1828800" lvl="3" indent="-314325" algn="l">
              <a:lnSpc>
                <a:spcPct val="90000"/>
              </a:lnSpc>
              <a:spcBef>
                <a:spcPts val="375"/>
              </a:spcBef>
              <a:spcAft>
                <a:spcPts val="0"/>
              </a:spcAft>
              <a:buSzPts val="1350"/>
              <a:buChar char="•"/>
              <a:defRPr/>
            </a:lvl4pPr>
            <a:lvl5pPr marL="2286000" lvl="4" indent="-314325" algn="l">
              <a:lnSpc>
                <a:spcPct val="90000"/>
              </a:lnSpc>
              <a:spcBef>
                <a:spcPts val="375"/>
              </a:spcBef>
              <a:spcAft>
                <a:spcPts val="0"/>
              </a:spcAft>
              <a:buSzPts val="1350"/>
              <a:buChar char="•"/>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66"/>
        <p:cNvGrpSpPr/>
        <p:nvPr/>
      </p:nvGrpSpPr>
      <p:grpSpPr>
        <a:xfrm>
          <a:off x="0" y="0"/>
          <a:ext cx="0" cy="0"/>
          <a:chOff x="0" y="0"/>
          <a:chExt cx="0" cy="0"/>
        </a:xfrm>
      </p:grpSpPr>
      <p:grpSp>
        <p:nvGrpSpPr>
          <p:cNvPr id="67" name="Google Shape;67;p92"/>
          <p:cNvGrpSpPr/>
          <p:nvPr/>
        </p:nvGrpSpPr>
        <p:grpSpPr>
          <a:xfrm>
            <a:off x="3" y="1804472"/>
            <a:ext cx="9143997" cy="1940010"/>
            <a:chOff x="3270421" y="2405963"/>
            <a:chExt cx="3731741" cy="2586680"/>
          </a:xfrm>
        </p:grpSpPr>
        <p:sp>
          <p:nvSpPr>
            <p:cNvPr id="68" name="Google Shape;68;p92"/>
            <p:cNvSpPr txBox="1"/>
            <p:nvPr/>
          </p:nvSpPr>
          <p:spPr>
            <a:xfrm>
              <a:off x="3270421" y="2405963"/>
              <a:ext cx="3731741" cy="2586680"/>
            </a:xfrm>
            <a:prstGeom prst="rect">
              <a:avLst/>
            </a:prstGeom>
            <a:solidFill>
              <a:srgbClr val="F2F2F2">
                <a:alpha val="89411"/>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69" name="Google Shape;69;p92"/>
            <p:cNvSpPr txBox="1"/>
            <p:nvPr/>
          </p:nvSpPr>
          <p:spPr>
            <a:xfrm>
              <a:off x="3643594" y="3275502"/>
              <a:ext cx="2682820" cy="87100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en-US"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70"/>
        <p:cNvGrpSpPr/>
        <p:nvPr/>
      </p:nvGrpSpPr>
      <p:grpSpPr>
        <a:xfrm>
          <a:off x="0" y="0"/>
          <a:ext cx="0" cy="0"/>
          <a:chOff x="0" y="0"/>
          <a:chExt cx="0" cy="0"/>
        </a:xfrm>
      </p:grpSpPr>
      <p:sp>
        <p:nvSpPr>
          <p:cNvPr id="71" name="Google Shape;71;p87"/>
          <p:cNvSpPr txBox="1">
            <a:spLocks noGrp="1"/>
          </p:cNvSpPr>
          <p:nvPr>
            <p:ph type="title"/>
          </p:nvPr>
        </p:nvSpPr>
        <p:spPr>
          <a:xfrm>
            <a:off x="225069" y="737621"/>
            <a:ext cx="7985995" cy="5162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7"/>
          <p:cNvSpPr txBox="1">
            <a:spLocks noGrp="1"/>
          </p:cNvSpPr>
          <p:nvPr>
            <p:ph type="sldNum" idx="12"/>
          </p:nvPr>
        </p:nvSpPr>
        <p:spPr>
          <a:xfrm>
            <a:off x="8482913" y="4382673"/>
            <a:ext cx="475385"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73"/>
        <p:cNvGrpSpPr/>
        <p:nvPr/>
      </p:nvGrpSpPr>
      <p:grpSpPr>
        <a:xfrm>
          <a:off x="0" y="0"/>
          <a:ext cx="0" cy="0"/>
          <a:chOff x="0" y="0"/>
          <a:chExt cx="0" cy="0"/>
        </a:xfrm>
      </p:grpSpPr>
      <p:sp>
        <p:nvSpPr>
          <p:cNvPr id="74" name="Google Shape;74;p89"/>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89"/>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89"/>
          <p:cNvSpPr txBox="1">
            <a:spLocks noGrp="1"/>
          </p:cNvSpPr>
          <p:nvPr>
            <p:ph type="sldNum" idx="12"/>
          </p:nvPr>
        </p:nvSpPr>
        <p:spPr>
          <a:xfrm>
            <a:off x="8501449" y="4382673"/>
            <a:ext cx="45684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79"/>
          <p:cNvSpPr/>
          <p:nvPr/>
        </p:nvSpPr>
        <p:spPr>
          <a:xfrm flipH="1">
            <a:off x="2224" y="304540"/>
            <a:ext cx="1673543" cy="226769"/>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1" name="Google Shape;11;p79"/>
          <p:cNvSpPr/>
          <p:nvPr/>
        </p:nvSpPr>
        <p:spPr>
          <a:xfrm>
            <a:off x="3741" y="4838961"/>
            <a:ext cx="9144000" cy="333022"/>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2" name="Google Shape;12;p79"/>
          <p:cNvSpPr/>
          <p:nvPr/>
        </p:nvSpPr>
        <p:spPr>
          <a:xfrm flipH="1">
            <a:off x="3741" y="4822650"/>
            <a:ext cx="6725671" cy="287102"/>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3" name="Google Shape;13;p79"/>
          <p:cNvSpPr/>
          <p:nvPr/>
        </p:nvSpPr>
        <p:spPr>
          <a:xfrm>
            <a:off x="0" y="0"/>
            <a:ext cx="9144000" cy="391432"/>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4" name="Google Shape;14;p79"/>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79"/>
          <p:cNvSpPr txBox="1">
            <a:spLocks noGrp="1"/>
          </p:cNvSpPr>
          <p:nvPr>
            <p:ph type="body" idx="1"/>
          </p:nvPr>
        </p:nvSpPr>
        <p:spPr>
          <a:xfrm>
            <a:off x="628650" y="1405894"/>
            <a:ext cx="7886700" cy="324836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16" name="Google Shape;16;p79"/>
          <p:cNvPicPr preferRelativeResize="0"/>
          <p:nvPr/>
        </p:nvPicPr>
        <p:blipFill rotWithShape="1">
          <a:blip r:embed="rId13">
            <a:alphaModFix/>
          </a:blip>
          <a:srcRect/>
          <a:stretch/>
        </p:blipFill>
        <p:spPr>
          <a:xfrm>
            <a:off x="8497024" y="4865811"/>
            <a:ext cx="461103" cy="245862"/>
          </a:xfrm>
          <a:prstGeom prst="rect">
            <a:avLst/>
          </a:prstGeom>
          <a:noFill/>
          <a:ln>
            <a:noFill/>
          </a:ln>
        </p:spPr>
      </p:pic>
      <p:pic>
        <p:nvPicPr>
          <p:cNvPr id="17" name="Google Shape;17;p79"/>
          <p:cNvPicPr preferRelativeResize="0"/>
          <p:nvPr/>
        </p:nvPicPr>
        <p:blipFill rotWithShape="1">
          <a:blip r:embed="rId14">
            <a:alphaModFix/>
          </a:blip>
          <a:srcRect/>
          <a:stretch/>
        </p:blipFill>
        <p:spPr>
          <a:xfrm>
            <a:off x="102349" y="21894"/>
            <a:ext cx="348673" cy="348673"/>
          </a:xfrm>
          <a:prstGeom prst="rect">
            <a:avLst/>
          </a:prstGeom>
          <a:noFill/>
          <a:ln>
            <a:noFill/>
          </a:ln>
        </p:spPr>
      </p:pic>
      <p:sp>
        <p:nvSpPr>
          <p:cNvPr id="18" name="Google Shape;18;p79"/>
          <p:cNvSpPr txBox="1"/>
          <p:nvPr/>
        </p:nvSpPr>
        <p:spPr>
          <a:xfrm>
            <a:off x="5443152" y="44184"/>
            <a:ext cx="3505825" cy="35879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en-US" sz="750" b="1" i="1" u="none" strike="noStrike" cap="none">
                <a:solidFill>
                  <a:srgbClr val="0070C0"/>
                </a:solidFill>
                <a:latin typeface="Garamond"/>
                <a:ea typeface="Garamond"/>
                <a:cs typeface="Garamond"/>
                <a:sym typeface="Garamond"/>
              </a:rPr>
              <a:t>MICROCREDENTIAL: ASSOCIATE DATA SCIENTIST</a:t>
            </a:r>
            <a:r>
              <a:rPr lang="en-US" sz="750" b="0" i="1" u="none" strike="noStrike" cap="none">
                <a:solidFill>
                  <a:srgbClr val="029B2D"/>
                </a:solidFill>
                <a:latin typeface="Garamond"/>
                <a:ea typeface="Garamond"/>
                <a:cs typeface="Garamond"/>
                <a:sym typeface="Garamond"/>
              </a:rPr>
              <a:t/>
            </a:r>
            <a:br>
              <a:rPr lang="en-US" sz="750" b="0" i="1" u="none" strike="noStrike" cap="none">
                <a:solidFill>
                  <a:srgbClr val="029B2D"/>
                </a:solidFill>
                <a:latin typeface="Garamond"/>
                <a:ea typeface="Garamond"/>
                <a:cs typeface="Garamond"/>
                <a:sym typeface="Garamond"/>
              </a:rPr>
            </a:br>
            <a:r>
              <a:rPr lang="en-US"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9" name="Google Shape;19;p79"/>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79"/>
          <p:cNvPicPr preferRelativeResize="0"/>
          <p:nvPr/>
        </p:nvPicPr>
        <p:blipFill rotWithShape="1">
          <a:blip r:embed="rId15">
            <a:alphaModFix/>
          </a:blip>
          <a:srcRect/>
          <a:stretch/>
        </p:blipFill>
        <p:spPr>
          <a:xfrm>
            <a:off x="8043660" y="4852749"/>
            <a:ext cx="377471" cy="276961"/>
          </a:xfrm>
          <a:prstGeom prst="rect">
            <a:avLst/>
          </a:prstGeom>
          <a:noFill/>
          <a:ln>
            <a:noFill/>
          </a:ln>
        </p:spPr>
      </p:pic>
      <p:pic>
        <p:nvPicPr>
          <p:cNvPr id="21" name="Google Shape;21;p79"/>
          <p:cNvPicPr preferRelativeResize="0"/>
          <p:nvPr/>
        </p:nvPicPr>
        <p:blipFill rotWithShape="1">
          <a:blip r:embed="rId16">
            <a:alphaModFix/>
          </a:blip>
          <a:srcRect/>
          <a:stretch/>
        </p:blipFill>
        <p:spPr>
          <a:xfrm>
            <a:off x="7543885" y="4816472"/>
            <a:ext cx="448596" cy="320043"/>
          </a:xfrm>
          <a:prstGeom prst="rect">
            <a:avLst/>
          </a:prstGeom>
          <a:noFill/>
          <a:ln>
            <a:noFill/>
          </a:ln>
        </p:spPr>
      </p:pic>
      <p:sp>
        <p:nvSpPr>
          <p:cNvPr id="22" name="Google Shape;22;p79"/>
          <p:cNvSpPr txBox="1"/>
          <p:nvPr/>
        </p:nvSpPr>
        <p:spPr>
          <a:xfrm>
            <a:off x="451022" y="-29346"/>
            <a:ext cx="3049363" cy="438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Arial"/>
              <a:buNone/>
            </a:pPr>
            <a:r>
              <a:rPr lang="en-US"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Arial"/>
              <a:buNone/>
            </a:pPr>
            <a:r>
              <a:rPr lang="en-US"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archive.ics.uci.edu/ml/datasets/iri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medium.com/the-owl/k-fold-cross-validation-in-keras-3ec4a3a0053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mailto:Edy_saputra@sci.unhas.ac.i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mailto:raynaldy.arief2731@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hyperlink" Target="mailto:mail@nasrul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63"/>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Pertemuan ke-10</a:t>
            </a:r>
            <a:endParaRPr/>
          </a:p>
        </p:txBody>
      </p:sp>
      <p:sp>
        <p:nvSpPr>
          <p:cNvPr id="94" name="Google Shape;94;p63"/>
          <p:cNvSpPr txBox="1">
            <a:spLocks noGrp="1"/>
          </p:cNvSpPr>
          <p:nvPr>
            <p:ph type="ctrTitle"/>
          </p:nvPr>
        </p:nvSpPr>
        <p:spPr>
          <a:xfrm>
            <a:off x="263767" y="3920264"/>
            <a:ext cx="5834954" cy="69386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500"/>
              <a:buFont typeface="Garamond"/>
              <a:buNone/>
            </a:pPr>
            <a:r>
              <a:rPr lang="en-US">
                <a:latin typeface="Times New Roman"/>
                <a:ea typeface="Times New Roman"/>
                <a:cs typeface="Times New Roman"/>
                <a:sym typeface="Times New Roman"/>
              </a:rPr>
              <a:t>Membangun Model 1 (Dasar Regresi dan Regresi Linier)</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en-US" b="0">
                <a:solidFill>
                  <a:srgbClr val="000000"/>
                </a:solidFill>
                <a:latin typeface="Lato Black"/>
                <a:ea typeface="Lato Black"/>
                <a:cs typeface="Lato Black"/>
                <a:sym typeface="Lato Black"/>
              </a:rPr>
              <a:t>Skenario Pemodelan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Pembagian Data</a:t>
            </a:r>
            <a:endParaRPr/>
          </a:p>
        </p:txBody>
      </p:sp>
      <p:sp>
        <p:nvSpPr>
          <p:cNvPr id="145" name="Google Shape;145;p9"/>
          <p:cNvSpPr txBox="1">
            <a:spLocks noGrp="1"/>
          </p:cNvSpPr>
          <p:nvPr>
            <p:ph type="body" idx="1"/>
          </p:nvPr>
        </p:nvSpPr>
        <p:spPr>
          <a:xfrm>
            <a:off x="311149" y="1152526"/>
            <a:ext cx="8113433" cy="1355350"/>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Data dibagi menjadi 2 bagian:  </a:t>
            </a:r>
            <a:endParaRPr/>
          </a:p>
          <a:p>
            <a:pPr marL="914400" lvl="1" indent="-317500" algn="l" rtl="0">
              <a:lnSpc>
                <a:spcPct val="115000"/>
              </a:lnSpc>
              <a:spcBef>
                <a:spcPts val="0"/>
              </a:spcBef>
              <a:spcAft>
                <a:spcPts val="0"/>
              </a:spcAft>
              <a:buClr>
                <a:srgbClr val="0F3570"/>
              </a:buClr>
              <a:buSzPct val="100000"/>
              <a:buChar char="○"/>
            </a:pPr>
            <a:r>
              <a:rPr lang="en-US" sz="2400">
                <a:solidFill>
                  <a:srgbClr val="0F3570"/>
                </a:solidFill>
                <a:latin typeface="Overlock"/>
                <a:ea typeface="Overlock"/>
                <a:cs typeface="Overlock"/>
                <a:sym typeface="Overlock"/>
              </a:rPr>
              <a:t>Data Latih (</a:t>
            </a:r>
            <a:r>
              <a:rPr lang="en-US" sz="2400" i="1">
                <a:solidFill>
                  <a:srgbClr val="0F3570"/>
                </a:solidFill>
                <a:latin typeface="Overlock"/>
                <a:ea typeface="Overlock"/>
                <a:cs typeface="Overlock"/>
                <a:sym typeface="Overlock"/>
              </a:rPr>
              <a:t>Training Data</a:t>
            </a:r>
            <a:r>
              <a:rPr lang="en-US" sz="2400">
                <a:solidFill>
                  <a:srgbClr val="0F3570"/>
                </a:solidFill>
                <a:latin typeface="Overlock"/>
                <a:ea typeface="Overlock"/>
                <a:cs typeface="Overlock"/>
                <a:sym typeface="Overlock"/>
              </a:rPr>
              <a:t>): untuk mengembangkan model</a:t>
            </a:r>
            <a:endParaRPr/>
          </a:p>
          <a:p>
            <a:pPr marL="914400" lvl="1" indent="-317500" algn="l" rtl="0">
              <a:lnSpc>
                <a:spcPct val="115000"/>
              </a:lnSpc>
              <a:spcBef>
                <a:spcPts val="0"/>
              </a:spcBef>
              <a:spcAft>
                <a:spcPts val="0"/>
              </a:spcAft>
              <a:buClr>
                <a:srgbClr val="0F3570"/>
              </a:buClr>
              <a:buSzPct val="100000"/>
              <a:buChar char="○"/>
            </a:pPr>
            <a:r>
              <a:rPr lang="en-US" sz="2400">
                <a:solidFill>
                  <a:srgbClr val="0F3570"/>
                </a:solidFill>
                <a:latin typeface="Overlock"/>
                <a:ea typeface="Overlock"/>
                <a:cs typeface="Overlock"/>
                <a:sym typeface="Overlock"/>
              </a:rPr>
              <a:t>Data Uji (</a:t>
            </a:r>
            <a:r>
              <a:rPr lang="en-US" sz="2400" i="1">
                <a:solidFill>
                  <a:srgbClr val="0F3570"/>
                </a:solidFill>
                <a:latin typeface="Overlock"/>
                <a:ea typeface="Overlock"/>
                <a:cs typeface="Overlock"/>
                <a:sym typeface="Overlock"/>
              </a:rPr>
              <a:t>Testing Data</a:t>
            </a:r>
            <a:r>
              <a:rPr lang="en-US" sz="2400">
                <a:solidFill>
                  <a:srgbClr val="0F3570"/>
                </a:solidFill>
                <a:latin typeface="Overlock"/>
                <a:ea typeface="Overlock"/>
                <a:cs typeface="Overlock"/>
                <a:sym typeface="Overlock"/>
              </a:rPr>
              <a:t>): untuk Mengukur performansi model</a:t>
            </a:r>
            <a:endParaRPr/>
          </a:p>
        </p:txBody>
      </p:sp>
      <p:sp>
        <p:nvSpPr>
          <p:cNvPr id="146" name="Google Shape;14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sp>
        <p:nvSpPr>
          <p:cNvPr id="147" name="Google Shape;147;p9"/>
          <p:cNvSpPr/>
          <p:nvPr/>
        </p:nvSpPr>
        <p:spPr>
          <a:xfrm>
            <a:off x="3547309" y="3240882"/>
            <a:ext cx="1347537" cy="601579"/>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orbel"/>
                <a:ea typeface="Corbel"/>
                <a:cs typeface="Corbel"/>
                <a:sym typeface="Corbel"/>
              </a:rPr>
              <a:t>Split</a:t>
            </a:r>
            <a:endParaRPr sz="1400" b="0" i="0" u="none" strike="noStrike" cap="none">
              <a:solidFill>
                <a:srgbClr val="000000"/>
              </a:solidFill>
              <a:latin typeface="Arial"/>
              <a:ea typeface="Arial"/>
              <a:cs typeface="Arial"/>
              <a:sym typeface="Arial"/>
            </a:endParaRPr>
          </a:p>
        </p:txBody>
      </p:sp>
      <p:sp>
        <p:nvSpPr>
          <p:cNvPr id="148" name="Google Shape;148;p9"/>
          <p:cNvSpPr/>
          <p:nvPr/>
        </p:nvSpPr>
        <p:spPr>
          <a:xfrm>
            <a:off x="952499" y="3174709"/>
            <a:ext cx="902368" cy="733927"/>
          </a:xfrm>
          <a:prstGeom prst="cube">
            <a:avLst>
              <a:gd name="adj" fmla="val 25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orbel"/>
                <a:ea typeface="Corbel"/>
                <a:cs typeface="Corbel"/>
                <a:sym typeface="Corbel"/>
              </a:rPr>
              <a:t>Data </a:t>
            </a:r>
            <a:endParaRPr sz="1400" b="0" i="0" u="none" strike="noStrike" cap="none">
              <a:solidFill>
                <a:srgbClr val="000000"/>
              </a:solidFill>
              <a:latin typeface="Arial"/>
              <a:ea typeface="Arial"/>
              <a:cs typeface="Arial"/>
              <a:sym typeface="Arial"/>
            </a:endParaRPr>
          </a:p>
        </p:txBody>
      </p:sp>
      <p:cxnSp>
        <p:nvCxnSpPr>
          <p:cNvPr id="149" name="Google Shape;149;p9"/>
          <p:cNvCxnSpPr/>
          <p:nvPr/>
        </p:nvCxnSpPr>
        <p:spPr>
          <a:xfrm>
            <a:off x="2011277" y="3541671"/>
            <a:ext cx="14400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150" name="Google Shape;150;p9"/>
          <p:cNvCxnSpPr/>
          <p:nvPr/>
        </p:nvCxnSpPr>
        <p:spPr>
          <a:xfrm rot="10800000" flipH="1">
            <a:off x="5063288" y="3174709"/>
            <a:ext cx="1326803" cy="366962"/>
          </a:xfrm>
          <a:prstGeom prst="straightConnector1">
            <a:avLst/>
          </a:prstGeom>
          <a:noFill/>
          <a:ln w="38100" cap="flat" cmpd="sng">
            <a:solidFill>
              <a:schemeClr val="dk1"/>
            </a:solidFill>
            <a:prstDash val="solid"/>
            <a:miter lim="800000"/>
            <a:headEnd type="none" w="sm" len="sm"/>
            <a:tailEnd type="triangle" w="med" len="med"/>
          </a:ln>
        </p:spPr>
      </p:cxnSp>
      <p:sp>
        <p:nvSpPr>
          <p:cNvPr id="151" name="Google Shape;151;p9"/>
          <p:cNvSpPr/>
          <p:nvPr/>
        </p:nvSpPr>
        <p:spPr>
          <a:xfrm>
            <a:off x="6544386" y="2587432"/>
            <a:ext cx="902368" cy="733927"/>
          </a:xfrm>
          <a:prstGeom prst="cube">
            <a:avLst>
              <a:gd name="adj" fmla="val 25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orbel"/>
                <a:ea typeface="Corbel"/>
                <a:cs typeface="Corbel"/>
                <a:sym typeface="Corbel"/>
              </a:rPr>
              <a:t>Data Latih</a:t>
            </a:r>
            <a:endParaRPr sz="1400" b="0" i="0" u="none" strike="noStrike" cap="none">
              <a:solidFill>
                <a:srgbClr val="000000"/>
              </a:solidFill>
              <a:latin typeface="Arial"/>
              <a:ea typeface="Arial"/>
              <a:cs typeface="Arial"/>
              <a:sym typeface="Arial"/>
            </a:endParaRPr>
          </a:p>
        </p:txBody>
      </p:sp>
      <p:sp>
        <p:nvSpPr>
          <p:cNvPr id="152" name="Google Shape;152;p9"/>
          <p:cNvSpPr/>
          <p:nvPr/>
        </p:nvSpPr>
        <p:spPr>
          <a:xfrm>
            <a:off x="6544386" y="3845638"/>
            <a:ext cx="902368" cy="733927"/>
          </a:xfrm>
          <a:prstGeom prst="cube">
            <a:avLst>
              <a:gd name="adj" fmla="val 25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orbel"/>
                <a:ea typeface="Corbel"/>
                <a:cs typeface="Corbel"/>
                <a:sym typeface="Corbel"/>
              </a:rPr>
              <a:t>Data </a:t>
            </a:r>
            <a:br>
              <a:rPr lang="en-US" sz="1800" b="0" i="0" u="none" strike="noStrike" cap="none">
                <a:solidFill>
                  <a:schemeClr val="lt1"/>
                </a:solidFill>
                <a:latin typeface="Corbel"/>
                <a:ea typeface="Corbel"/>
                <a:cs typeface="Corbel"/>
                <a:sym typeface="Corbel"/>
              </a:rPr>
            </a:br>
            <a:r>
              <a:rPr lang="en-US" sz="1800" b="0" i="0" u="none" strike="noStrike" cap="none">
                <a:solidFill>
                  <a:schemeClr val="lt1"/>
                </a:solidFill>
                <a:latin typeface="Corbel"/>
                <a:ea typeface="Corbel"/>
                <a:cs typeface="Corbel"/>
                <a:sym typeface="Corbel"/>
              </a:rPr>
              <a:t>Uji</a:t>
            </a:r>
            <a:endParaRPr sz="1400" b="0" i="0" u="none" strike="noStrike" cap="none">
              <a:solidFill>
                <a:srgbClr val="000000"/>
              </a:solidFill>
              <a:latin typeface="Arial"/>
              <a:ea typeface="Arial"/>
              <a:cs typeface="Arial"/>
              <a:sym typeface="Arial"/>
            </a:endParaRPr>
          </a:p>
        </p:txBody>
      </p:sp>
      <p:cxnSp>
        <p:nvCxnSpPr>
          <p:cNvPr id="153" name="Google Shape;153;p9"/>
          <p:cNvCxnSpPr/>
          <p:nvPr/>
        </p:nvCxnSpPr>
        <p:spPr>
          <a:xfrm>
            <a:off x="5063288" y="3564161"/>
            <a:ext cx="1326803" cy="278300"/>
          </a:xfrm>
          <a:prstGeom prst="straightConnector1">
            <a:avLst/>
          </a:prstGeom>
          <a:noFill/>
          <a:ln w="38100" cap="flat" cmpd="sng">
            <a:solidFill>
              <a:schemeClr val="dk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Pembagian Data</a:t>
            </a:r>
            <a:endParaRPr/>
          </a:p>
        </p:txBody>
      </p:sp>
      <p:sp>
        <p:nvSpPr>
          <p:cNvPr id="159" name="Google Shape;159;p10"/>
          <p:cNvSpPr txBox="1">
            <a:spLocks noGrp="1"/>
          </p:cNvSpPr>
          <p:nvPr>
            <p:ph type="body" idx="1"/>
          </p:nvPr>
        </p:nvSpPr>
        <p:spPr>
          <a:xfrm>
            <a:off x="311150" y="1152526"/>
            <a:ext cx="7883814" cy="1064201"/>
          </a:xfrm>
          <a:prstGeom prst="rect">
            <a:avLst/>
          </a:prstGeom>
          <a:noFill/>
          <a:ln>
            <a:noFill/>
          </a:ln>
        </p:spPr>
        <p:txBody>
          <a:bodyPr spcFirstLastPara="1" wrap="square" lIns="91425" tIns="91425" rIns="91425" bIns="91425" anchor="t" anchorCtr="0">
            <a:normAutofit fontScale="77500" lnSpcReduction="20000"/>
          </a:bodyPr>
          <a:lstStyle/>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Dataset Iris (</a:t>
            </a:r>
            <a:r>
              <a:rPr lang="en-US" sz="2000" u="sng">
                <a:solidFill>
                  <a:schemeClr val="hlink"/>
                </a:solidFill>
                <a:hlinkClick r:id="rId3"/>
              </a:rPr>
              <a:t>https://archive.ics.uci.edu/ml/datasets/iris </a:t>
            </a:r>
            <a:r>
              <a:rPr lang="en-US" sz="2000"/>
              <a:t>)</a:t>
            </a:r>
            <a:r>
              <a:rPr lang="en-US" sz="2800">
                <a:solidFill>
                  <a:srgbClr val="0F3570"/>
                </a:solidFill>
                <a:latin typeface="Overlock"/>
                <a:ea typeface="Overlock"/>
                <a:cs typeface="Overlock"/>
                <a:sym typeface="Overlock"/>
              </a:rPr>
              <a:t>:  </a:t>
            </a:r>
            <a:endParaRPr/>
          </a:p>
          <a:p>
            <a:pPr marL="914400" lvl="1" indent="-317500" algn="l" rtl="0">
              <a:lnSpc>
                <a:spcPct val="115000"/>
              </a:lnSpc>
              <a:spcBef>
                <a:spcPts val="0"/>
              </a:spcBef>
              <a:spcAft>
                <a:spcPts val="0"/>
              </a:spcAft>
              <a:buClr>
                <a:srgbClr val="0F3570"/>
              </a:buClr>
              <a:buSzPct val="100000"/>
              <a:buChar char="○"/>
            </a:pPr>
            <a:r>
              <a:rPr lang="en-US" sz="2400">
                <a:solidFill>
                  <a:srgbClr val="0F3570"/>
                </a:solidFill>
                <a:latin typeface="Overlock"/>
                <a:ea typeface="Overlock"/>
                <a:cs typeface="Overlock"/>
                <a:sym typeface="Overlock"/>
              </a:rPr>
              <a:t>Data Latih (</a:t>
            </a:r>
            <a:r>
              <a:rPr lang="en-US" sz="2400" i="1">
                <a:solidFill>
                  <a:srgbClr val="0F3570"/>
                </a:solidFill>
                <a:latin typeface="Overlock"/>
                <a:ea typeface="Overlock"/>
                <a:cs typeface="Overlock"/>
                <a:sym typeface="Overlock"/>
              </a:rPr>
              <a:t>Training Data</a:t>
            </a:r>
            <a:r>
              <a:rPr lang="en-US" sz="2400">
                <a:solidFill>
                  <a:srgbClr val="0F3570"/>
                </a:solidFill>
                <a:latin typeface="Overlock"/>
                <a:ea typeface="Overlock"/>
                <a:cs typeface="Overlock"/>
                <a:sym typeface="Overlock"/>
              </a:rPr>
              <a:t>) : 70%</a:t>
            </a:r>
            <a:endParaRPr/>
          </a:p>
          <a:p>
            <a:pPr marL="914400" lvl="1" indent="-317500" algn="l" rtl="0">
              <a:lnSpc>
                <a:spcPct val="115000"/>
              </a:lnSpc>
              <a:spcBef>
                <a:spcPts val="0"/>
              </a:spcBef>
              <a:spcAft>
                <a:spcPts val="0"/>
              </a:spcAft>
              <a:buClr>
                <a:srgbClr val="0F3570"/>
              </a:buClr>
              <a:buSzPct val="100000"/>
              <a:buChar char="○"/>
            </a:pPr>
            <a:r>
              <a:rPr lang="en-US" sz="2400">
                <a:solidFill>
                  <a:srgbClr val="0F3570"/>
                </a:solidFill>
                <a:latin typeface="Overlock"/>
                <a:ea typeface="Overlock"/>
                <a:cs typeface="Overlock"/>
                <a:sym typeface="Overlock"/>
              </a:rPr>
              <a:t>Data Uji (</a:t>
            </a:r>
            <a:r>
              <a:rPr lang="en-US" sz="2400" i="1">
                <a:solidFill>
                  <a:srgbClr val="0F3570"/>
                </a:solidFill>
                <a:latin typeface="Overlock"/>
                <a:ea typeface="Overlock"/>
                <a:cs typeface="Overlock"/>
                <a:sym typeface="Overlock"/>
              </a:rPr>
              <a:t>Testing Data</a:t>
            </a:r>
            <a:r>
              <a:rPr lang="en-US" sz="2400">
                <a:solidFill>
                  <a:srgbClr val="0F3570"/>
                </a:solidFill>
                <a:latin typeface="Overlock"/>
                <a:ea typeface="Overlock"/>
                <a:cs typeface="Overlock"/>
                <a:sym typeface="Overlock"/>
              </a:rPr>
              <a:t>) : 30%</a:t>
            </a:r>
            <a:endParaRPr/>
          </a:p>
        </p:txBody>
      </p:sp>
      <p:sp>
        <p:nvSpPr>
          <p:cNvPr id="160" name="Google Shape;16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pic>
        <p:nvPicPr>
          <p:cNvPr id="161" name="Google Shape;161;p10"/>
          <p:cNvPicPr preferRelativeResize="0"/>
          <p:nvPr/>
        </p:nvPicPr>
        <p:blipFill rotWithShape="1">
          <a:blip r:embed="rId4">
            <a:alphaModFix/>
          </a:blip>
          <a:srcRect/>
          <a:stretch/>
        </p:blipFill>
        <p:spPr>
          <a:xfrm>
            <a:off x="1687048" y="2216728"/>
            <a:ext cx="5637599" cy="26521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Hands On</a:t>
            </a:r>
            <a:endParaRPr/>
          </a:p>
        </p:txBody>
      </p:sp>
      <p:sp>
        <p:nvSpPr>
          <p:cNvPr id="167" name="Google Shape;16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pic>
        <p:nvPicPr>
          <p:cNvPr id="168" name="Google Shape;168;p11"/>
          <p:cNvPicPr preferRelativeResize="0"/>
          <p:nvPr/>
        </p:nvPicPr>
        <p:blipFill rotWithShape="1">
          <a:blip r:embed="rId3">
            <a:alphaModFix/>
          </a:blip>
          <a:srcRect/>
          <a:stretch/>
        </p:blipFill>
        <p:spPr>
          <a:xfrm>
            <a:off x="443163" y="1619250"/>
            <a:ext cx="7938810" cy="2199265"/>
          </a:xfrm>
          <a:prstGeom prst="rect">
            <a:avLst/>
          </a:prstGeom>
          <a:noFill/>
          <a:ln>
            <a:noFill/>
          </a:ln>
        </p:spPr>
      </p:pic>
      <p:sp>
        <p:nvSpPr>
          <p:cNvPr id="169" name="Google Shape;169;p11"/>
          <p:cNvSpPr txBox="1"/>
          <p:nvPr/>
        </p:nvSpPr>
        <p:spPr>
          <a:xfrm>
            <a:off x="6806600" y="885950"/>
            <a:ext cx="1802100" cy="646500"/>
          </a:xfrm>
          <a:prstGeom prst="rect">
            <a:avLst/>
          </a:prstGeom>
          <a:noFill/>
          <a:ln w="12700"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orbel"/>
                <a:ea typeface="Corbel"/>
                <a:cs typeface="Corbel"/>
                <a:sym typeface="Corbel"/>
              </a:rPr>
              <a:t>Data Latih : 70%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orbel"/>
                <a:ea typeface="Corbel"/>
                <a:cs typeface="Corbel"/>
                <a:sym typeface="Corbel"/>
              </a:rPr>
              <a:t>Data Uji : 30%</a:t>
            </a:r>
            <a:endParaRPr sz="1400" b="0" i="0" u="none" strike="noStrike" cap="none">
              <a:solidFill>
                <a:srgbClr val="000000"/>
              </a:solidFill>
              <a:latin typeface="Arial"/>
              <a:ea typeface="Arial"/>
              <a:cs typeface="Arial"/>
              <a:sym typeface="Arial"/>
            </a:endParaRPr>
          </a:p>
        </p:txBody>
      </p:sp>
      <p:cxnSp>
        <p:nvCxnSpPr>
          <p:cNvPr id="170" name="Google Shape;170;p11"/>
          <p:cNvCxnSpPr/>
          <p:nvPr/>
        </p:nvCxnSpPr>
        <p:spPr>
          <a:xfrm rot="10800000" flipH="1">
            <a:off x="7313835" y="1619250"/>
            <a:ext cx="349623" cy="598394"/>
          </a:xfrm>
          <a:prstGeom prst="straightConnector1">
            <a:avLst/>
          </a:prstGeom>
          <a:noFill/>
          <a:ln w="19050" cap="flat" cmpd="sng">
            <a:solidFill>
              <a:schemeClr val="accent2"/>
            </a:solidFill>
            <a:prstDash val="solid"/>
            <a:miter lim="800000"/>
            <a:headEnd type="none" w="sm" len="sm"/>
            <a:tailEnd type="triangle" w="med" len="med"/>
          </a:ln>
        </p:spPr>
      </p:cxnSp>
      <p:sp>
        <p:nvSpPr>
          <p:cNvPr id="171" name="Google Shape;171;p11"/>
          <p:cNvSpPr txBox="1"/>
          <p:nvPr/>
        </p:nvSpPr>
        <p:spPr>
          <a:xfrm>
            <a:off x="5647875" y="3991875"/>
            <a:ext cx="2734200" cy="646500"/>
          </a:xfrm>
          <a:prstGeom prst="rect">
            <a:avLst/>
          </a:prstGeom>
          <a:noFill/>
          <a:ln w="12700"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orbel"/>
                <a:ea typeface="Corbel"/>
                <a:cs typeface="Corbel"/>
                <a:sym typeface="Corbel"/>
              </a:rPr>
              <a:t>Output, jumlah data latih dan data uji</a:t>
            </a:r>
            <a:endParaRPr sz="1400" b="0" i="0" u="none" strike="noStrike" cap="none">
              <a:solidFill>
                <a:srgbClr val="000000"/>
              </a:solidFill>
              <a:latin typeface="Arial"/>
              <a:ea typeface="Arial"/>
              <a:cs typeface="Arial"/>
              <a:sym typeface="Arial"/>
            </a:endParaRPr>
          </a:p>
        </p:txBody>
      </p:sp>
      <p:cxnSp>
        <p:nvCxnSpPr>
          <p:cNvPr id="172" name="Google Shape;172;p11"/>
          <p:cNvCxnSpPr/>
          <p:nvPr/>
        </p:nvCxnSpPr>
        <p:spPr>
          <a:xfrm>
            <a:off x="5782235" y="3496235"/>
            <a:ext cx="1311089" cy="430306"/>
          </a:xfrm>
          <a:prstGeom prst="straightConnector1">
            <a:avLst/>
          </a:prstGeom>
          <a:noFill/>
          <a:ln w="19050" cap="flat" cmpd="sng">
            <a:solidFill>
              <a:schemeClr val="accent2"/>
            </a:solidFill>
            <a:prstDash val="solid"/>
            <a:miter lim="800000"/>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i="1">
                <a:solidFill>
                  <a:srgbClr val="0F3570"/>
                </a:solidFill>
                <a:latin typeface="Overlock"/>
                <a:ea typeface="Overlock"/>
                <a:cs typeface="Overlock"/>
                <a:sym typeface="Overlock"/>
              </a:rPr>
              <a:t>k</a:t>
            </a:r>
            <a:r>
              <a:rPr lang="en-US" b="1">
                <a:solidFill>
                  <a:srgbClr val="0F3570"/>
                </a:solidFill>
                <a:latin typeface="Overlock"/>
                <a:ea typeface="Overlock"/>
                <a:cs typeface="Overlock"/>
                <a:sym typeface="Overlock"/>
              </a:rPr>
              <a:t>-Fold Cross Validation</a:t>
            </a:r>
            <a:endParaRPr/>
          </a:p>
        </p:txBody>
      </p:sp>
      <p:sp>
        <p:nvSpPr>
          <p:cNvPr id="178" name="Google Shape;178;p12"/>
          <p:cNvSpPr txBox="1">
            <a:spLocks noGrp="1"/>
          </p:cNvSpPr>
          <p:nvPr>
            <p:ph type="body" idx="1"/>
          </p:nvPr>
        </p:nvSpPr>
        <p:spPr>
          <a:xfrm>
            <a:off x="311149" y="1152526"/>
            <a:ext cx="8098559" cy="1022638"/>
          </a:xfrm>
          <a:prstGeom prst="rect">
            <a:avLst/>
          </a:prstGeom>
          <a:noFill/>
          <a:ln>
            <a:noFill/>
          </a:ln>
        </p:spPr>
        <p:txBody>
          <a:bodyPr spcFirstLastPara="1" wrap="square" lIns="91425" tIns="91425" rIns="91425" bIns="91425" anchor="t" anchorCtr="0">
            <a:normAutofit fontScale="55000" lnSpcReduction="20000"/>
          </a:bodyPr>
          <a:lstStyle/>
          <a:p>
            <a:pPr marL="457200" lvl="0" indent="-342900" algn="l" rtl="0">
              <a:lnSpc>
                <a:spcPct val="115000"/>
              </a:lnSpc>
              <a:spcBef>
                <a:spcPts val="0"/>
              </a:spcBef>
              <a:spcAft>
                <a:spcPts val="0"/>
              </a:spcAft>
              <a:buClr>
                <a:srgbClr val="0F3570"/>
              </a:buClr>
              <a:buSzPct val="59999"/>
              <a:buChar char="●"/>
            </a:pPr>
            <a:r>
              <a:rPr lang="en-US" sz="2800" i="1">
                <a:solidFill>
                  <a:srgbClr val="0F3570"/>
                </a:solidFill>
                <a:latin typeface="Overlock"/>
                <a:ea typeface="Overlock"/>
                <a:cs typeface="Overlock"/>
                <a:sym typeface="Overlock"/>
              </a:rPr>
              <a:t>k</a:t>
            </a:r>
            <a:r>
              <a:rPr lang="en-US" sz="2800">
                <a:solidFill>
                  <a:srgbClr val="0F3570"/>
                </a:solidFill>
                <a:latin typeface="Overlock"/>
                <a:ea typeface="Overlock"/>
                <a:cs typeface="Overlock"/>
                <a:sym typeface="Overlock"/>
              </a:rPr>
              <a:t>-Fold Cross Validation digunakan pada dataset dengan jumlah data yang relatif sedikit</a:t>
            </a:r>
            <a:endParaRPr sz="2800">
              <a:solidFill>
                <a:srgbClr val="0F3570"/>
              </a:solidFill>
              <a:latin typeface="Overlock"/>
              <a:ea typeface="Overlock"/>
              <a:cs typeface="Overlock"/>
              <a:sym typeface="Overlock"/>
            </a:endParaRPr>
          </a:p>
          <a:p>
            <a:pPr marL="457200" lvl="0" indent="-342900" algn="l" rtl="0">
              <a:lnSpc>
                <a:spcPct val="115000"/>
              </a:lnSpc>
              <a:spcBef>
                <a:spcPts val="0"/>
              </a:spcBef>
              <a:spcAft>
                <a:spcPts val="0"/>
              </a:spcAft>
              <a:buClr>
                <a:srgbClr val="0F3570"/>
              </a:buClr>
              <a:buSzPct val="59999"/>
              <a:buChar char="●"/>
            </a:pPr>
            <a:r>
              <a:rPr lang="en-US" sz="2800" i="1">
                <a:solidFill>
                  <a:srgbClr val="0F3570"/>
                </a:solidFill>
                <a:latin typeface="Overlock"/>
                <a:ea typeface="Overlock"/>
                <a:cs typeface="Overlock"/>
                <a:sym typeface="Overlock"/>
              </a:rPr>
              <a:t>k</a:t>
            </a:r>
            <a:r>
              <a:rPr lang="en-US" sz="2800">
                <a:solidFill>
                  <a:srgbClr val="0F3570"/>
                </a:solidFill>
                <a:latin typeface="Overlock"/>
                <a:ea typeface="Overlock"/>
                <a:cs typeface="Overlock"/>
                <a:sym typeface="Overlock"/>
              </a:rPr>
              <a:t>-Fold Cross Validation</a:t>
            </a:r>
            <a:r>
              <a:rPr lang="en-US" sz="2800" b="1">
                <a:solidFill>
                  <a:srgbClr val="0F3570"/>
                </a:solidFill>
                <a:latin typeface="Overlock"/>
                <a:ea typeface="Overlock"/>
                <a:cs typeface="Overlock"/>
                <a:sym typeface="Overlock"/>
              </a:rPr>
              <a:t> </a:t>
            </a:r>
            <a:r>
              <a:rPr lang="en-US" sz="2800">
                <a:solidFill>
                  <a:srgbClr val="0F3570"/>
                </a:solidFill>
                <a:latin typeface="Overlock"/>
                <a:ea typeface="Overlock"/>
                <a:cs typeface="Overlock"/>
                <a:sym typeface="Overlock"/>
              </a:rPr>
              <a:t>dilakukan pada data latih </a:t>
            </a:r>
            <a:r>
              <a:rPr lang="en-US" sz="2800" b="1">
                <a:solidFill>
                  <a:srgbClr val="0F3570"/>
                </a:solidFill>
                <a:latin typeface="Overlock"/>
                <a:ea typeface="Overlock"/>
                <a:cs typeface="Overlock"/>
                <a:sym typeface="Overlock"/>
              </a:rPr>
              <a:t> </a:t>
            </a:r>
            <a:r>
              <a:rPr lang="en-US" sz="2800">
                <a:solidFill>
                  <a:srgbClr val="0F3570"/>
                </a:solidFill>
                <a:latin typeface="Overlock"/>
                <a:ea typeface="Overlock"/>
                <a:cs typeface="Overlock"/>
                <a:sym typeface="Overlock"/>
              </a:rPr>
              <a:t> </a:t>
            </a:r>
            <a:endParaRPr/>
          </a:p>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Data latih dibagi menjadi </a:t>
            </a:r>
            <a:r>
              <a:rPr lang="en-US" sz="2800" i="1">
                <a:solidFill>
                  <a:srgbClr val="0F3570"/>
                </a:solidFill>
                <a:latin typeface="Overlock"/>
                <a:ea typeface="Overlock"/>
                <a:cs typeface="Overlock"/>
                <a:sym typeface="Overlock"/>
              </a:rPr>
              <a:t>k</a:t>
            </a:r>
            <a:r>
              <a:rPr lang="en-US" sz="2800">
                <a:solidFill>
                  <a:srgbClr val="0F3570"/>
                </a:solidFill>
                <a:latin typeface="Overlock"/>
                <a:ea typeface="Overlock"/>
                <a:cs typeface="Overlock"/>
                <a:sym typeface="Overlock"/>
              </a:rPr>
              <a:t> bagian kemudian secara iteratif, 1 bagian menjadi data validasi</a:t>
            </a:r>
            <a:endParaRPr sz="2800">
              <a:solidFill>
                <a:srgbClr val="0F3570"/>
              </a:solidFill>
              <a:latin typeface="Overlock"/>
              <a:ea typeface="Overlock"/>
              <a:cs typeface="Overlock"/>
              <a:sym typeface="Overlock"/>
            </a:endParaRPr>
          </a:p>
        </p:txBody>
      </p:sp>
      <p:sp>
        <p:nvSpPr>
          <p:cNvPr id="179" name="Google Shape;17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pic>
        <p:nvPicPr>
          <p:cNvPr id="180" name="Google Shape;180;p12" descr="1_PdwlCactbJf8F8C7sP-3gw"/>
          <p:cNvPicPr preferRelativeResize="0"/>
          <p:nvPr/>
        </p:nvPicPr>
        <p:blipFill rotWithShape="1">
          <a:blip r:embed="rId3">
            <a:alphaModFix/>
          </a:blip>
          <a:srcRect/>
          <a:stretch/>
        </p:blipFill>
        <p:spPr>
          <a:xfrm>
            <a:off x="2189287" y="2021928"/>
            <a:ext cx="4272025" cy="2566361"/>
          </a:xfrm>
          <a:prstGeom prst="rect">
            <a:avLst/>
          </a:prstGeom>
          <a:noFill/>
          <a:ln>
            <a:noFill/>
          </a:ln>
        </p:spPr>
      </p:pic>
      <p:sp>
        <p:nvSpPr>
          <p:cNvPr id="181" name="Google Shape;181;p12"/>
          <p:cNvSpPr txBox="1"/>
          <p:nvPr/>
        </p:nvSpPr>
        <p:spPr>
          <a:xfrm>
            <a:off x="1633808" y="4629755"/>
            <a:ext cx="543261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orbel"/>
                <a:ea typeface="Corbel"/>
                <a:cs typeface="Corbel"/>
                <a:sym typeface="Corbel"/>
              </a:rPr>
              <a:t>Image Source : </a:t>
            </a:r>
            <a:r>
              <a:rPr lang="en-US" sz="1000" b="0" i="0" u="sng" strike="noStrike" cap="none">
                <a:solidFill>
                  <a:schemeClr val="dk1"/>
                </a:solidFill>
                <a:latin typeface="Corbel"/>
                <a:ea typeface="Corbel"/>
                <a:cs typeface="Corbel"/>
                <a:sym typeface="Corbe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https://medium.com/the-owl/k-fold-cross-validation-in-keras-3ec4a3a00538</a:t>
            </a:r>
            <a:endParaRPr sz="1000" b="0" i="0" u="none" strike="noStrike" cap="none">
              <a:solidFill>
                <a:schemeClr val="dk1"/>
              </a:solidFill>
              <a:latin typeface="Corbel"/>
              <a:ea typeface="Corbel"/>
              <a:cs typeface="Corbel"/>
              <a:sym typeface="Corbe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Hands On</a:t>
            </a:r>
            <a:endParaRPr/>
          </a:p>
        </p:txBody>
      </p:sp>
      <p:sp>
        <p:nvSpPr>
          <p:cNvPr id="187" name="Google Shape;18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pic>
        <p:nvPicPr>
          <p:cNvPr id="188" name="Google Shape;188;p13"/>
          <p:cNvPicPr preferRelativeResize="0"/>
          <p:nvPr/>
        </p:nvPicPr>
        <p:blipFill rotWithShape="1">
          <a:blip r:embed="rId3">
            <a:alphaModFix/>
          </a:blip>
          <a:srcRect/>
          <a:stretch/>
        </p:blipFill>
        <p:spPr>
          <a:xfrm>
            <a:off x="758639" y="1820736"/>
            <a:ext cx="7048500" cy="2019300"/>
          </a:xfrm>
          <a:prstGeom prst="rect">
            <a:avLst/>
          </a:prstGeom>
          <a:noFill/>
          <a:ln>
            <a:noFill/>
          </a:ln>
        </p:spPr>
      </p:pic>
      <p:sp>
        <p:nvSpPr>
          <p:cNvPr id="189" name="Google Shape;189;p13"/>
          <p:cNvSpPr/>
          <p:nvPr/>
        </p:nvSpPr>
        <p:spPr>
          <a:xfrm>
            <a:off x="1046018" y="2646218"/>
            <a:ext cx="3685309" cy="200891"/>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90" name="Google Shape;190;p13"/>
          <p:cNvSpPr txBox="1"/>
          <p:nvPr/>
        </p:nvSpPr>
        <p:spPr>
          <a:xfrm>
            <a:off x="5674659" y="2178424"/>
            <a:ext cx="142859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rbel"/>
                <a:ea typeface="Corbel"/>
                <a:cs typeface="Corbel"/>
                <a:sym typeface="Corbel"/>
              </a:rPr>
              <a:t>5 Cross Validation</a:t>
            </a:r>
            <a:endParaRPr sz="1400" b="0" i="0" u="none" strike="noStrike" cap="none">
              <a:solidFill>
                <a:srgbClr val="000000"/>
              </a:solidFill>
              <a:latin typeface="Arial"/>
              <a:ea typeface="Arial"/>
              <a:cs typeface="Arial"/>
              <a:sym typeface="Arial"/>
            </a:endParaRPr>
          </a:p>
        </p:txBody>
      </p:sp>
      <p:cxnSp>
        <p:nvCxnSpPr>
          <p:cNvPr id="191" name="Google Shape;191;p13"/>
          <p:cNvCxnSpPr/>
          <p:nvPr/>
        </p:nvCxnSpPr>
        <p:spPr>
          <a:xfrm rot="10800000" flipH="1">
            <a:off x="4798567" y="2373406"/>
            <a:ext cx="896267" cy="272812"/>
          </a:xfrm>
          <a:prstGeom prst="straightConnector1">
            <a:avLst/>
          </a:prstGeom>
          <a:noFill/>
          <a:ln w="19050" cap="flat" cmpd="sng">
            <a:solidFill>
              <a:schemeClr val="accent1"/>
            </a:solidFill>
            <a:prstDash val="solid"/>
            <a:miter lim="800000"/>
            <a:headEnd type="none" w="sm" len="sm"/>
            <a:tailEnd type="triangle" w="med" len="med"/>
          </a:ln>
        </p:spPr>
      </p:cxnSp>
      <p:sp>
        <p:nvSpPr>
          <p:cNvPr id="192" name="Google Shape;192;p13"/>
          <p:cNvSpPr/>
          <p:nvPr/>
        </p:nvSpPr>
        <p:spPr>
          <a:xfrm>
            <a:off x="1149724" y="3314700"/>
            <a:ext cx="6252882" cy="437029"/>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
        <p:nvSpPr>
          <p:cNvPr id="193" name="Google Shape;193;p13"/>
          <p:cNvSpPr txBox="1"/>
          <p:nvPr/>
        </p:nvSpPr>
        <p:spPr>
          <a:xfrm>
            <a:off x="5116604" y="4202208"/>
            <a:ext cx="2496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rbel"/>
                <a:ea typeface="Corbel"/>
                <a:cs typeface="Corbel"/>
                <a:sym typeface="Corbel"/>
              </a:rPr>
              <a:t>Output akurasi dari setiap fold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orbel"/>
                <a:ea typeface="Corbel"/>
                <a:cs typeface="Corbel"/>
                <a:sym typeface="Corbel"/>
              </a:rPr>
              <a:t>Akurasi rata- rata dari seluruh fold</a:t>
            </a:r>
            <a:endParaRPr sz="1400" b="0" i="0" u="none" strike="noStrike" cap="none">
              <a:solidFill>
                <a:srgbClr val="000000"/>
              </a:solidFill>
              <a:latin typeface="Arial"/>
              <a:ea typeface="Arial"/>
              <a:cs typeface="Arial"/>
              <a:sym typeface="Arial"/>
            </a:endParaRPr>
          </a:p>
        </p:txBody>
      </p:sp>
      <p:cxnSp>
        <p:nvCxnSpPr>
          <p:cNvPr id="194" name="Google Shape;194;p13"/>
          <p:cNvCxnSpPr/>
          <p:nvPr/>
        </p:nvCxnSpPr>
        <p:spPr>
          <a:xfrm>
            <a:off x="5943600" y="3818969"/>
            <a:ext cx="376518" cy="383242"/>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Training – Validation – Testing Data</a:t>
            </a:r>
            <a:endParaRPr/>
          </a:p>
        </p:txBody>
      </p:sp>
      <p:sp>
        <p:nvSpPr>
          <p:cNvPr id="200" name="Google Shape;200;p14"/>
          <p:cNvSpPr txBox="1">
            <a:spLocks noGrp="1"/>
          </p:cNvSpPr>
          <p:nvPr>
            <p:ph type="body" idx="1"/>
          </p:nvPr>
        </p:nvSpPr>
        <p:spPr>
          <a:xfrm>
            <a:off x="389965" y="3223375"/>
            <a:ext cx="8210243" cy="1177360"/>
          </a:xfrm>
          <a:prstGeom prst="rect">
            <a:avLst/>
          </a:prstGeom>
          <a:noFill/>
          <a:ln>
            <a:noFill/>
          </a:ln>
        </p:spPr>
        <p:txBody>
          <a:bodyPr spcFirstLastPara="1" wrap="square" lIns="91425" tIns="91425" rIns="91425" bIns="91425" anchor="t" anchorCtr="0">
            <a:normAutofit fontScale="62500" lnSpcReduction="10000"/>
          </a:bodyPr>
          <a:lstStyle/>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Model Selection: Mengestimasi performa model - model yang berbeda untuk memilih model yang terbaik, yaitu model dengan minimum error </a:t>
            </a:r>
            <a:endParaRPr/>
          </a:p>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Model Assessment: Dari model yang terpilih, mengestimasi error untuk data baru (data uji)</a:t>
            </a:r>
            <a:endParaRPr/>
          </a:p>
        </p:txBody>
      </p:sp>
      <p:sp>
        <p:nvSpPr>
          <p:cNvPr id="201" name="Google Shape;20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202" name="Google Shape;202;p14"/>
          <p:cNvSpPr/>
          <p:nvPr/>
        </p:nvSpPr>
        <p:spPr>
          <a:xfrm>
            <a:off x="1145540" y="1563370"/>
            <a:ext cx="3352800" cy="466800"/>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Training</a:t>
            </a:r>
            <a:endParaRPr sz="1400" b="0" i="0" u="none" strike="noStrike" cap="none">
              <a:solidFill>
                <a:srgbClr val="000000"/>
              </a:solidFill>
              <a:latin typeface="Arial"/>
              <a:ea typeface="Arial"/>
              <a:cs typeface="Arial"/>
              <a:sym typeface="Arial"/>
            </a:endParaRPr>
          </a:p>
        </p:txBody>
      </p:sp>
      <p:sp>
        <p:nvSpPr>
          <p:cNvPr id="203" name="Google Shape;203;p14"/>
          <p:cNvSpPr/>
          <p:nvPr/>
        </p:nvSpPr>
        <p:spPr>
          <a:xfrm>
            <a:off x="4498340" y="1563370"/>
            <a:ext cx="1676400" cy="466800"/>
          </a:xfrm>
          <a:prstGeom prst="rect">
            <a:avLst/>
          </a:prstGeom>
          <a:solidFill>
            <a:srgbClr val="008040"/>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Validation</a:t>
            </a:r>
            <a:endParaRPr sz="1400" b="0" i="0" u="none" strike="noStrike" cap="none">
              <a:solidFill>
                <a:srgbClr val="000000"/>
              </a:solidFill>
              <a:latin typeface="Arial"/>
              <a:ea typeface="Arial"/>
              <a:cs typeface="Arial"/>
              <a:sym typeface="Arial"/>
            </a:endParaRPr>
          </a:p>
        </p:txBody>
      </p:sp>
      <p:sp>
        <p:nvSpPr>
          <p:cNvPr id="204" name="Google Shape;204;p14"/>
          <p:cNvSpPr/>
          <p:nvPr/>
        </p:nvSpPr>
        <p:spPr>
          <a:xfrm>
            <a:off x="6174740" y="1563370"/>
            <a:ext cx="1676400" cy="4668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Quattrocento Sans"/>
                <a:ea typeface="Quattrocento Sans"/>
                <a:cs typeface="Quattrocento Sans"/>
                <a:sym typeface="Quattrocento Sans"/>
              </a:rPr>
              <a:t>Test</a:t>
            </a:r>
            <a:endParaRPr sz="1400" b="0" i="0" u="none" strike="noStrike" cap="none">
              <a:solidFill>
                <a:srgbClr val="000000"/>
              </a:solidFill>
              <a:latin typeface="Arial"/>
              <a:ea typeface="Arial"/>
              <a:cs typeface="Arial"/>
              <a:sym typeface="Arial"/>
            </a:endParaRPr>
          </a:p>
        </p:txBody>
      </p:sp>
      <p:cxnSp>
        <p:nvCxnSpPr>
          <p:cNvPr id="205" name="Google Shape;205;p14"/>
          <p:cNvCxnSpPr>
            <a:stCxn id="202" idx="2"/>
            <a:endCxn id="203" idx="2"/>
          </p:cNvCxnSpPr>
          <p:nvPr/>
        </p:nvCxnSpPr>
        <p:spPr>
          <a:xfrm rot="-5400000" flipH="1">
            <a:off x="4078940" y="773170"/>
            <a:ext cx="600" cy="2514600"/>
          </a:xfrm>
          <a:prstGeom prst="curvedConnector3">
            <a:avLst>
              <a:gd name="adj1" fmla="val 40839167"/>
            </a:avLst>
          </a:prstGeom>
          <a:noFill/>
          <a:ln w="9525" cap="flat" cmpd="sng">
            <a:solidFill>
              <a:schemeClr val="dk1"/>
            </a:solidFill>
            <a:prstDash val="solid"/>
            <a:round/>
            <a:headEnd type="triangle" w="med" len="med"/>
            <a:tailEnd type="triangle" w="med" len="med"/>
          </a:ln>
        </p:spPr>
      </p:cxnSp>
      <p:sp>
        <p:nvSpPr>
          <p:cNvPr id="206" name="Google Shape;206;p14"/>
          <p:cNvSpPr/>
          <p:nvPr/>
        </p:nvSpPr>
        <p:spPr>
          <a:xfrm>
            <a:off x="2821940" y="2414270"/>
            <a:ext cx="1828800" cy="53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8040"/>
                </a:solidFill>
                <a:latin typeface="Calibri"/>
                <a:ea typeface="Calibri"/>
                <a:cs typeface="Calibri"/>
                <a:sym typeface="Calibri"/>
              </a:rPr>
              <a:t>Model Selection</a:t>
            </a:r>
            <a:endParaRPr sz="1800" b="0" i="0" u="none" strike="noStrike" cap="none">
              <a:solidFill>
                <a:schemeClr val="dk1"/>
              </a:solidFill>
              <a:latin typeface="Calibri"/>
              <a:ea typeface="Calibri"/>
              <a:cs typeface="Calibri"/>
              <a:sym typeface="Calibri"/>
            </a:endParaRPr>
          </a:p>
        </p:txBody>
      </p:sp>
      <p:sp>
        <p:nvSpPr>
          <p:cNvPr id="207" name="Google Shape;207;p14"/>
          <p:cNvSpPr/>
          <p:nvPr/>
        </p:nvSpPr>
        <p:spPr>
          <a:xfrm>
            <a:off x="4650740" y="2414270"/>
            <a:ext cx="2286000" cy="53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990000"/>
                </a:solidFill>
                <a:latin typeface="Calibri"/>
                <a:ea typeface="Calibri"/>
                <a:cs typeface="Calibri"/>
                <a:sym typeface="Calibri"/>
              </a:rPr>
              <a:t>Model assessment</a:t>
            </a:r>
            <a:endParaRPr sz="1800" b="0" i="0" u="none" strike="noStrike" cap="none">
              <a:solidFill>
                <a:schemeClr val="dk1"/>
              </a:solidFill>
              <a:latin typeface="Calibri"/>
              <a:ea typeface="Calibri"/>
              <a:cs typeface="Calibri"/>
              <a:sym typeface="Calibri"/>
            </a:endParaRPr>
          </a:p>
        </p:txBody>
      </p:sp>
      <p:cxnSp>
        <p:nvCxnSpPr>
          <p:cNvPr id="208" name="Google Shape;208;p14"/>
          <p:cNvCxnSpPr/>
          <p:nvPr/>
        </p:nvCxnSpPr>
        <p:spPr>
          <a:xfrm>
            <a:off x="4307840" y="1988670"/>
            <a:ext cx="2514600" cy="600"/>
          </a:xfrm>
          <a:prstGeom prst="curvedConnector3">
            <a:avLst>
              <a:gd name="adj1" fmla="val 0"/>
            </a:avLst>
          </a:prstGeom>
          <a:noFill/>
          <a:ln w="9525" cap="flat" cmpd="sng">
            <a:solidFill>
              <a:schemeClr val="dk1"/>
            </a:solidFill>
            <a:prstDash val="solid"/>
            <a:roun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Menentukan Langkah Eksperimen</a:t>
            </a:r>
            <a:endParaRPr b="1">
              <a:solidFill>
                <a:srgbClr val="0F3570"/>
              </a:solidFill>
              <a:latin typeface="Overlock"/>
              <a:ea typeface="Overlock"/>
              <a:cs typeface="Overlock"/>
              <a:sym typeface="Overlock"/>
            </a:endParaRPr>
          </a:p>
        </p:txBody>
      </p:sp>
      <p:sp>
        <p:nvSpPr>
          <p:cNvPr id="214" name="Google Shape;214;p15"/>
          <p:cNvSpPr txBox="1">
            <a:spLocks noGrp="1"/>
          </p:cNvSpPr>
          <p:nvPr>
            <p:ph type="body" idx="1"/>
          </p:nvPr>
        </p:nvSpPr>
        <p:spPr>
          <a:xfrm>
            <a:off x="501648" y="1160363"/>
            <a:ext cx="8330700" cy="1306500"/>
          </a:xfrm>
          <a:prstGeom prst="rect">
            <a:avLst/>
          </a:prstGeom>
          <a:noFill/>
          <a:ln>
            <a:noFill/>
          </a:ln>
        </p:spPr>
        <p:txBody>
          <a:bodyPr spcFirstLastPara="1" wrap="square" lIns="91425" tIns="91425" rIns="91425" bIns="91425" anchor="t" anchorCtr="0">
            <a:normAutofit fontScale="62500" lnSpcReduction="20000"/>
          </a:bodyPr>
          <a:lstStyle/>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Setiap metode memiliki parameter tertentu</a:t>
            </a:r>
            <a:endParaRPr/>
          </a:p>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Dilakukan eksperimen dengan beberapa variasi parameter </a:t>
            </a:r>
            <a:endParaRPr/>
          </a:p>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Parameter yang menghasilkan model performa terbaik akan digunakan selanjutnya </a:t>
            </a:r>
            <a:endParaRPr/>
          </a:p>
          <a:p>
            <a:pPr marL="457200" lvl="0" indent="-342900" algn="l" rtl="0">
              <a:lnSpc>
                <a:spcPct val="115000"/>
              </a:lnSpc>
              <a:spcBef>
                <a:spcPts val="0"/>
              </a:spcBef>
              <a:spcAft>
                <a:spcPts val="0"/>
              </a:spcAft>
              <a:buClr>
                <a:srgbClr val="0F3570"/>
              </a:buClr>
              <a:buSzPct val="59999"/>
              <a:buChar char="●"/>
            </a:pPr>
            <a:r>
              <a:rPr lang="en-US" sz="2800">
                <a:solidFill>
                  <a:srgbClr val="0F3570"/>
                </a:solidFill>
                <a:latin typeface="Overlock"/>
                <a:ea typeface="Overlock"/>
                <a:cs typeface="Overlock"/>
                <a:sym typeface="Overlock"/>
              </a:rPr>
              <a:t>Beberapa strategi pencarian parameter untuk menghasilkan model terbaik </a:t>
            </a:r>
            <a:endParaRPr/>
          </a:p>
        </p:txBody>
      </p:sp>
      <p:sp>
        <p:nvSpPr>
          <p:cNvPr id="215" name="Google Shape;21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pic>
        <p:nvPicPr>
          <p:cNvPr id="216" name="Google Shape;216;p15"/>
          <p:cNvPicPr preferRelativeResize="0"/>
          <p:nvPr/>
        </p:nvPicPr>
        <p:blipFill rotWithShape="1">
          <a:blip r:embed="rId3">
            <a:alphaModFix/>
          </a:blip>
          <a:srcRect/>
          <a:stretch/>
        </p:blipFill>
        <p:spPr>
          <a:xfrm>
            <a:off x="956980" y="2532023"/>
            <a:ext cx="2133103" cy="2033336"/>
          </a:xfrm>
          <a:prstGeom prst="rect">
            <a:avLst/>
          </a:prstGeom>
          <a:noFill/>
          <a:ln>
            <a:noFill/>
          </a:ln>
        </p:spPr>
      </p:pic>
      <p:pic>
        <p:nvPicPr>
          <p:cNvPr id="217" name="Google Shape;217;p15"/>
          <p:cNvPicPr preferRelativeResize="0"/>
          <p:nvPr/>
        </p:nvPicPr>
        <p:blipFill rotWithShape="1">
          <a:blip r:embed="rId4">
            <a:alphaModFix/>
          </a:blip>
          <a:srcRect/>
          <a:stretch/>
        </p:blipFill>
        <p:spPr>
          <a:xfrm>
            <a:off x="3462793" y="2511661"/>
            <a:ext cx="1986006" cy="1888174"/>
          </a:xfrm>
          <a:prstGeom prst="rect">
            <a:avLst/>
          </a:prstGeom>
          <a:noFill/>
          <a:ln>
            <a:noFill/>
          </a:ln>
        </p:spPr>
      </p:pic>
      <p:pic>
        <p:nvPicPr>
          <p:cNvPr id="218" name="Google Shape;218;p15"/>
          <p:cNvPicPr preferRelativeResize="0"/>
          <p:nvPr/>
        </p:nvPicPr>
        <p:blipFill rotWithShape="1">
          <a:blip r:embed="rId5">
            <a:alphaModFix/>
          </a:blip>
          <a:srcRect/>
          <a:stretch/>
        </p:blipFill>
        <p:spPr>
          <a:xfrm>
            <a:off x="5614945" y="2488802"/>
            <a:ext cx="1998377" cy="1888173"/>
          </a:xfrm>
          <a:prstGeom prst="rect">
            <a:avLst/>
          </a:prstGeom>
          <a:noFill/>
          <a:ln>
            <a:noFill/>
          </a:ln>
        </p:spPr>
      </p:pic>
      <p:sp>
        <p:nvSpPr>
          <p:cNvPr id="219" name="Google Shape;219;p15"/>
          <p:cNvSpPr/>
          <p:nvPr/>
        </p:nvSpPr>
        <p:spPr>
          <a:xfrm>
            <a:off x="3392654" y="4421263"/>
            <a:ext cx="24844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rbel"/>
                <a:ea typeface="Corbel"/>
                <a:cs typeface="Corbel"/>
                <a:sym typeface="Corbel"/>
              </a:rPr>
              <a:t>One Factor at A Time</a:t>
            </a:r>
            <a:endParaRPr sz="1800" b="0" i="0" u="none" strike="noStrike" cap="none">
              <a:solidFill>
                <a:schemeClr val="dk1"/>
              </a:solidFill>
              <a:latin typeface="Corbel"/>
              <a:ea typeface="Corbel"/>
              <a:cs typeface="Corbel"/>
              <a:sym typeface="Corbel"/>
            </a:endParaRPr>
          </a:p>
        </p:txBody>
      </p:sp>
      <p:sp>
        <p:nvSpPr>
          <p:cNvPr id="220" name="Google Shape;220;p15"/>
          <p:cNvSpPr/>
          <p:nvPr/>
        </p:nvSpPr>
        <p:spPr>
          <a:xfrm>
            <a:off x="5920445" y="4427987"/>
            <a:ext cx="14927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rbel"/>
                <a:ea typeface="Corbel"/>
                <a:cs typeface="Corbel"/>
                <a:sym typeface="Corbel"/>
              </a:rPr>
              <a:t>Grid Search</a:t>
            </a:r>
            <a:endParaRPr sz="1800" b="0" i="0" u="none" strike="noStrike" cap="none">
              <a:solidFill>
                <a:schemeClr val="dk1"/>
              </a:solidFill>
              <a:latin typeface="Corbel"/>
              <a:ea typeface="Corbel"/>
              <a:cs typeface="Corbel"/>
              <a:sym typeface="Corbel"/>
            </a:endParaRPr>
          </a:p>
        </p:txBody>
      </p:sp>
      <p:sp>
        <p:nvSpPr>
          <p:cNvPr id="221" name="Google Shape;221;p15"/>
          <p:cNvSpPr/>
          <p:nvPr/>
        </p:nvSpPr>
        <p:spPr>
          <a:xfrm>
            <a:off x="1442127" y="4434708"/>
            <a:ext cx="14542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rbel"/>
                <a:ea typeface="Corbel"/>
                <a:cs typeface="Corbel"/>
                <a:sym typeface="Corbel"/>
              </a:rPr>
              <a:t>Best Guess</a:t>
            </a: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Parameter Evaluasi</a:t>
            </a:r>
            <a:endParaRPr b="1">
              <a:solidFill>
                <a:srgbClr val="0F3570"/>
              </a:solidFill>
              <a:latin typeface="Overlock"/>
              <a:ea typeface="Overlock"/>
              <a:cs typeface="Overlock"/>
              <a:sym typeface="Overlock"/>
            </a:endParaRPr>
          </a:p>
        </p:txBody>
      </p:sp>
      <p:sp>
        <p:nvSpPr>
          <p:cNvPr id="227" name="Google Shape;227;p16"/>
          <p:cNvSpPr txBox="1">
            <a:spLocks noGrp="1"/>
          </p:cNvSpPr>
          <p:nvPr>
            <p:ph type="body" idx="1"/>
          </p:nvPr>
        </p:nvSpPr>
        <p:spPr>
          <a:xfrm>
            <a:off x="311700" y="1076275"/>
            <a:ext cx="8709600" cy="3546000"/>
          </a:xfrm>
          <a:prstGeom prst="rect">
            <a:avLst/>
          </a:prstGeom>
          <a:noFill/>
          <a:ln>
            <a:noFill/>
          </a:ln>
        </p:spPr>
        <p:txBody>
          <a:bodyPr spcFirstLastPara="1" wrap="square" lIns="91425" tIns="91425" rIns="91425" bIns="91425" anchor="t" anchorCtr="0">
            <a:normAutofit fontScale="77500" lnSpcReduction="20000"/>
          </a:bodyPr>
          <a:lstStyle/>
          <a:p>
            <a:pPr marL="457200" lvl="0" indent="-331908" algn="l" rtl="0">
              <a:lnSpc>
                <a:spcPct val="115000"/>
              </a:lnSpc>
              <a:spcBef>
                <a:spcPts val="0"/>
              </a:spcBef>
              <a:spcAft>
                <a:spcPts val="0"/>
              </a:spcAft>
              <a:buClr>
                <a:srgbClr val="0F3570"/>
              </a:buClr>
              <a:buSzPct val="110599"/>
              <a:buChar char="●"/>
            </a:pPr>
            <a:r>
              <a:rPr lang="en-US">
                <a:solidFill>
                  <a:srgbClr val="0F3570"/>
                </a:solidFill>
                <a:latin typeface="Overlock"/>
                <a:ea typeface="Overlock"/>
                <a:cs typeface="Overlock"/>
                <a:sym typeface="Overlock"/>
              </a:rPr>
              <a:t>Klasifikasi</a:t>
            </a:r>
            <a:endParaRPr>
              <a:solidFill>
                <a:srgbClr val="0F3570"/>
              </a:solidFill>
              <a:latin typeface="Overlock"/>
              <a:ea typeface="Overlock"/>
              <a:cs typeface="Overlock"/>
              <a:sym typeface="Overlock"/>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Akurasi</a:t>
            </a:r>
            <a:endParaRPr>
              <a:solidFill>
                <a:srgbClr val="0F3570"/>
              </a:solidFill>
              <a:latin typeface="Overlock"/>
              <a:ea typeface="Overlock"/>
              <a:cs typeface="Overlock"/>
              <a:sym typeface="Overlock"/>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Presisi</a:t>
            </a:r>
            <a:endParaRPr>
              <a:solidFill>
                <a:srgbClr val="0F3570"/>
              </a:solidFill>
              <a:latin typeface="Overlock"/>
              <a:ea typeface="Overlock"/>
              <a:cs typeface="Overlock"/>
              <a:sym typeface="Overlock"/>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Recall/Sensitivity</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Specificity</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F1-measure</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  </a:t>
            </a:r>
            <a:endParaRPr/>
          </a:p>
          <a:p>
            <a:pPr marL="457200" lvl="0" indent="-331908" algn="l" rtl="0">
              <a:lnSpc>
                <a:spcPct val="115000"/>
              </a:lnSpc>
              <a:spcBef>
                <a:spcPts val="0"/>
              </a:spcBef>
              <a:spcAft>
                <a:spcPts val="0"/>
              </a:spcAft>
              <a:buClr>
                <a:srgbClr val="0F3570"/>
              </a:buClr>
              <a:buSzPct val="110599"/>
              <a:buChar char="●"/>
            </a:pPr>
            <a:r>
              <a:rPr lang="en-US">
                <a:solidFill>
                  <a:srgbClr val="0F3570"/>
                </a:solidFill>
                <a:latin typeface="Overlock"/>
                <a:ea typeface="Overlock"/>
                <a:cs typeface="Overlock"/>
                <a:sym typeface="Overlock"/>
              </a:rPr>
              <a:t>Regresi </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MSE (Mean Squared Error)</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MAPE (Mean Absolute Percentage Error)</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a:t>
            </a:r>
            <a:endParaRPr/>
          </a:p>
          <a:p>
            <a:pPr marL="457200" lvl="0" indent="-331908" algn="l" rtl="0">
              <a:lnSpc>
                <a:spcPct val="115000"/>
              </a:lnSpc>
              <a:spcBef>
                <a:spcPts val="0"/>
              </a:spcBef>
              <a:spcAft>
                <a:spcPts val="0"/>
              </a:spcAft>
              <a:buClr>
                <a:srgbClr val="0F3570"/>
              </a:buClr>
              <a:buSzPct val="110599"/>
              <a:buChar char="●"/>
            </a:pPr>
            <a:r>
              <a:rPr lang="en-US">
                <a:solidFill>
                  <a:srgbClr val="0F3570"/>
                </a:solidFill>
                <a:latin typeface="Overlock"/>
                <a:ea typeface="Overlock"/>
                <a:cs typeface="Overlock"/>
                <a:sym typeface="Overlock"/>
              </a:rPr>
              <a:t>Klastering </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Silhouette Score</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Davies-Bouldin Index</a:t>
            </a:r>
            <a:endParaRPr/>
          </a:p>
          <a:p>
            <a:pPr marL="914400" lvl="1" indent="-308896" algn="l" rtl="0">
              <a:lnSpc>
                <a:spcPct val="115000"/>
              </a:lnSpc>
              <a:spcBef>
                <a:spcPts val="0"/>
              </a:spcBef>
              <a:spcAft>
                <a:spcPts val="0"/>
              </a:spcAft>
              <a:buClr>
                <a:srgbClr val="0F3570"/>
              </a:buClr>
              <a:buSzPct val="100358"/>
              <a:buChar char="○"/>
            </a:pPr>
            <a:r>
              <a:rPr lang="en-US">
                <a:solidFill>
                  <a:srgbClr val="0F3570"/>
                </a:solidFill>
                <a:latin typeface="Overlock"/>
                <a:ea typeface="Overlock"/>
                <a:cs typeface="Overlock"/>
                <a:sym typeface="Overlock"/>
              </a:rPr>
              <a:t>…</a:t>
            </a:r>
            <a:endParaRPr/>
          </a:p>
          <a:p>
            <a:pPr marL="457200" lvl="0" indent="-331908" algn="l" rtl="0">
              <a:lnSpc>
                <a:spcPct val="115000"/>
              </a:lnSpc>
              <a:spcBef>
                <a:spcPts val="0"/>
              </a:spcBef>
              <a:spcAft>
                <a:spcPts val="0"/>
              </a:spcAft>
              <a:buClr>
                <a:srgbClr val="0F3570"/>
              </a:buClr>
              <a:buSzPct val="110599"/>
              <a:buChar char="●"/>
            </a:pPr>
            <a:r>
              <a:rPr lang="en-US">
                <a:solidFill>
                  <a:srgbClr val="0F3570"/>
                </a:solidFill>
                <a:latin typeface="Overlock"/>
                <a:ea typeface="Overlock"/>
                <a:cs typeface="Overlock"/>
                <a:sym typeface="Overlock"/>
              </a:rPr>
              <a:t>Parameter Evaluasi akan dijelaskan secara detail pada materi pertemuan berikutnya</a:t>
            </a:r>
            <a:endParaRPr>
              <a:solidFill>
                <a:srgbClr val="0F3570"/>
              </a:solidFill>
              <a:latin typeface="Overlock"/>
              <a:ea typeface="Overlock"/>
              <a:cs typeface="Overlock"/>
              <a:sym typeface="Overlock"/>
            </a:endParaRPr>
          </a:p>
        </p:txBody>
      </p:sp>
      <p:sp>
        <p:nvSpPr>
          <p:cNvPr id="228" name="Google Shape;22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7"/>
          <p:cNvPicPr preferRelativeResize="0"/>
          <p:nvPr/>
        </p:nvPicPr>
        <p:blipFill rotWithShape="1">
          <a:blip r:embed="rId3">
            <a:alphaModFix/>
          </a:blip>
          <a:srcRect/>
          <a:stretch/>
        </p:blipFill>
        <p:spPr>
          <a:xfrm>
            <a:off x="299520" y="797760"/>
            <a:ext cx="4120560" cy="3941280"/>
          </a:xfrm>
          <a:prstGeom prst="rect">
            <a:avLst/>
          </a:prstGeom>
          <a:noFill/>
          <a:ln>
            <a:noFill/>
          </a:ln>
        </p:spPr>
      </p:pic>
      <p:pic>
        <p:nvPicPr>
          <p:cNvPr id="234" name="Google Shape;234;p67"/>
          <p:cNvPicPr preferRelativeResize="0"/>
          <p:nvPr/>
        </p:nvPicPr>
        <p:blipFill rotWithShape="1">
          <a:blip r:embed="rId4">
            <a:alphaModFix/>
          </a:blip>
          <a:srcRect/>
          <a:stretch/>
        </p:blipFill>
        <p:spPr>
          <a:xfrm>
            <a:off x="4777920" y="649080"/>
            <a:ext cx="4198680" cy="1854720"/>
          </a:xfrm>
          <a:prstGeom prst="rect">
            <a:avLst/>
          </a:prstGeom>
          <a:noFill/>
          <a:ln>
            <a:noFill/>
          </a:ln>
        </p:spPr>
      </p:pic>
      <p:pic>
        <p:nvPicPr>
          <p:cNvPr id="235" name="Google Shape;235;p67"/>
          <p:cNvPicPr preferRelativeResize="0"/>
          <p:nvPr/>
        </p:nvPicPr>
        <p:blipFill rotWithShape="1">
          <a:blip r:embed="rId5">
            <a:alphaModFix/>
          </a:blip>
          <a:srcRect/>
          <a:stretch/>
        </p:blipFill>
        <p:spPr>
          <a:xfrm>
            <a:off x="4946760" y="2504160"/>
            <a:ext cx="3978000" cy="814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f83f4cb1e9_0_0"/>
          <p:cNvSpPr txBox="1">
            <a:spLocks noGrp="1"/>
          </p:cNvSpPr>
          <p:nvPr>
            <p:ph type="title"/>
          </p:nvPr>
        </p:nvSpPr>
        <p:spPr>
          <a:xfrm>
            <a:off x="393871" y="578030"/>
            <a:ext cx="7582500" cy="615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Arial"/>
              <a:buNone/>
            </a:pPr>
            <a:r>
              <a:rPr lang="en-US" dirty="0" err="1"/>
              <a:t>Profil</a:t>
            </a:r>
            <a:r>
              <a:rPr lang="en-US" dirty="0"/>
              <a:t> </a:t>
            </a:r>
            <a:r>
              <a:rPr lang="en-US" dirty="0" err="1"/>
              <a:t>Pengajar</a:t>
            </a:r>
            <a:r>
              <a:rPr lang="en-US" dirty="0"/>
              <a:t>: </a:t>
            </a:r>
            <a:r>
              <a:rPr lang="id-ID" sz="2100" dirty="0"/>
              <a:t>Edy Saputra Rusdi, S.Si., M.Si</a:t>
            </a:r>
            <a:endParaRPr sz="2100" dirty="0"/>
          </a:p>
        </p:txBody>
      </p:sp>
      <p:sp>
        <p:nvSpPr>
          <p:cNvPr id="160" name="Google Shape;160;gf83f4cb1e9_0_0"/>
          <p:cNvSpPr txBox="1">
            <a:spLocks noGrp="1"/>
          </p:cNvSpPr>
          <p:nvPr>
            <p:ph type="body" idx="1"/>
          </p:nvPr>
        </p:nvSpPr>
        <p:spPr>
          <a:xfrm>
            <a:off x="2842054" y="1260389"/>
            <a:ext cx="5492400" cy="29382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ct val="100000"/>
              <a:buNone/>
            </a:pPr>
            <a:r>
              <a:rPr lang="en-US" sz="1500" b="1" dirty="0" err="1"/>
              <a:t>Jabatan</a:t>
            </a:r>
            <a:r>
              <a:rPr lang="en-US" sz="1500" b="1" dirty="0"/>
              <a:t> </a:t>
            </a:r>
            <a:r>
              <a:rPr lang="en-US" sz="1500" b="1" dirty="0" err="1"/>
              <a:t>Akademik</a:t>
            </a:r>
            <a:r>
              <a:rPr lang="en-US" sz="1500" b="1" dirty="0"/>
              <a:t>: </a:t>
            </a:r>
            <a:r>
              <a:rPr lang="en-US" sz="1500" dirty="0"/>
              <a:t>A</a:t>
            </a:r>
            <a:r>
              <a:rPr lang="id-ID" sz="1500" dirty="0"/>
              <a:t>sisten Ahli</a:t>
            </a:r>
          </a:p>
          <a:p>
            <a:pPr marL="0" lvl="0" indent="0" algn="l" rtl="0">
              <a:lnSpc>
                <a:spcPct val="90000"/>
              </a:lnSpc>
              <a:spcBef>
                <a:spcPts val="0"/>
              </a:spcBef>
              <a:spcAft>
                <a:spcPts val="0"/>
              </a:spcAft>
              <a:buClr>
                <a:schemeClr val="dk1"/>
              </a:buClr>
              <a:buSzPct val="100000"/>
              <a:buNone/>
            </a:pPr>
            <a:endParaRPr sz="1500" b="1" dirty="0"/>
          </a:p>
          <a:p>
            <a:pPr marL="0" lvl="0" indent="0" algn="l" rtl="0">
              <a:lnSpc>
                <a:spcPct val="90000"/>
              </a:lnSpc>
              <a:spcBef>
                <a:spcPts val="800"/>
              </a:spcBef>
              <a:spcAft>
                <a:spcPts val="0"/>
              </a:spcAft>
              <a:buClr>
                <a:schemeClr val="dk1"/>
              </a:buClr>
              <a:buSzPct val="100000"/>
              <a:buNone/>
            </a:pPr>
            <a:r>
              <a:rPr lang="en-US" sz="1500" b="1" dirty="0" err="1"/>
              <a:t>Latar</a:t>
            </a:r>
            <a:r>
              <a:rPr lang="en-US" sz="1500" b="1" dirty="0"/>
              <a:t> </a:t>
            </a:r>
            <a:r>
              <a:rPr lang="en-US" sz="1500" b="1" dirty="0" err="1"/>
              <a:t>Belakang</a:t>
            </a:r>
            <a:r>
              <a:rPr lang="en-US" sz="1500" b="1" dirty="0"/>
              <a:t> </a:t>
            </a:r>
            <a:r>
              <a:rPr lang="en-US" sz="1500" b="1" dirty="0" err="1"/>
              <a:t>Pendidikan</a:t>
            </a:r>
            <a:r>
              <a:rPr lang="en-US" sz="1500" b="1" dirty="0"/>
              <a:t>:</a:t>
            </a:r>
            <a:endParaRPr dirty="0"/>
          </a:p>
          <a:p>
            <a:pPr marL="177800" lvl="0" indent="-161131" algn="l" rtl="0">
              <a:lnSpc>
                <a:spcPct val="90000"/>
              </a:lnSpc>
              <a:spcBef>
                <a:spcPts val="800"/>
              </a:spcBef>
              <a:spcAft>
                <a:spcPts val="0"/>
              </a:spcAft>
              <a:buClr>
                <a:schemeClr val="dk1"/>
              </a:buClr>
              <a:buSzPct val="100000"/>
              <a:buChar char="•"/>
            </a:pPr>
            <a:r>
              <a:rPr lang="en-US" sz="1500" dirty="0"/>
              <a:t>S1: Universitas </a:t>
            </a:r>
            <a:r>
              <a:rPr lang="en-US" sz="1500" dirty="0" err="1"/>
              <a:t>Hasanuddin</a:t>
            </a:r>
            <a:endParaRPr lang="id-ID" sz="1500" dirty="0"/>
          </a:p>
          <a:p>
            <a:pPr marL="177800" indent="-161131">
              <a:buSzPct val="100000"/>
            </a:pPr>
            <a:r>
              <a:rPr lang="en-US" sz="1500" dirty="0"/>
              <a:t>S</a:t>
            </a:r>
            <a:r>
              <a:rPr lang="id-ID" sz="1500" dirty="0"/>
              <a:t>2</a:t>
            </a:r>
            <a:r>
              <a:rPr lang="en-US" sz="1500" dirty="0"/>
              <a:t>: Universitas </a:t>
            </a:r>
            <a:r>
              <a:rPr lang="en-US" sz="1500" dirty="0" err="1"/>
              <a:t>Hasanuddin</a:t>
            </a:r>
            <a:endParaRPr lang="id-ID" sz="1500" dirty="0"/>
          </a:p>
          <a:p>
            <a:pPr marL="177800" lvl="0" indent="-161131" algn="l" rtl="0">
              <a:lnSpc>
                <a:spcPct val="90000"/>
              </a:lnSpc>
              <a:spcBef>
                <a:spcPts val="800"/>
              </a:spcBef>
              <a:spcAft>
                <a:spcPts val="0"/>
              </a:spcAft>
              <a:buClr>
                <a:schemeClr val="dk1"/>
              </a:buClr>
              <a:buSzPct val="100000"/>
              <a:buChar char="•"/>
            </a:pPr>
            <a:endParaRPr sz="1500" b="1" dirty="0"/>
          </a:p>
          <a:p>
            <a:pPr marL="0" lvl="0" indent="0" algn="l" rtl="0">
              <a:lnSpc>
                <a:spcPct val="90000"/>
              </a:lnSpc>
              <a:spcBef>
                <a:spcPts val="800"/>
              </a:spcBef>
              <a:spcAft>
                <a:spcPts val="0"/>
              </a:spcAft>
              <a:buClr>
                <a:schemeClr val="dk1"/>
              </a:buClr>
              <a:buSzPct val="100000"/>
              <a:buNone/>
            </a:pPr>
            <a:r>
              <a:rPr lang="en-US" sz="1500" b="1" dirty="0" err="1"/>
              <a:t>Riwayat</a:t>
            </a:r>
            <a:r>
              <a:rPr lang="en-US" sz="1500" b="1" dirty="0"/>
              <a:t>/</a:t>
            </a:r>
            <a:r>
              <a:rPr lang="en-US" sz="1500" b="1" dirty="0" err="1"/>
              <a:t>Pengalaman</a:t>
            </a:r>
            <a:r>
              <a:rPr lang="en-US" sz="1500" b="1" dirty="0"/>
              <a:t> </a:t>
            </a:r>
            <a:r>
              <a:rPr lang="en-US" sz="1500" b="1" dirty="0" err="1"/>
              <a:t>Pekerjaan</a:t>
            </a:r>
            <a:r>
              <a:rPr lang="en-US" sz="1500" b="1" dirty="0"/>
              <a:t>:</a:t>
            </a:r>
            <a:endParaRPr dirty="0"/>
          </a:p>
          <a:p>
            <a:pPr marL="177800" lvl="0" indent="-161131" algn="l" rtl="0">
              <a:lnSpc>
                <a:spcPct val="90000"/>
              </a:lnSpc>
              <a:spcBef>
                <a:spcPts val="800"/>
              </a:spcBef>
              <a:spcAft>
                <a:spcPts val="0"/>
              </a:spcAft>
              <a:buClr>
                <a:schemeClr val="dk1"/>
              </a:buClr>
              <a:buSzPct val="100000"/>
              <a:buChar char="•"/>
            </a:pPr>
            <a:r>
              <a:rPr lang="en-US" sz="1500" dirty="0"/>
              <a:t>D</a:t>
            </a:r>
            <a:r>
              <a:rPr lang="id-ID" sz="1500" dirty="0"/>
              <a:t>osen</a:t>
            </a:r>
            <a:endParaRPr sz="1500" dirty="0"/>
          </a:p>
          <a:p>
            <a:pPr marL="0" lvl="0" indent="0" algn="l" rtl="0">
              <a:lnSpc>
                <a:spcPct val="90000"/>
              </a:lnSpc>
              <a:spcBef>
                <a:spcPts val="800"/>
              </a:spcBef>
              <a:spcAft>
                <a:spcPts val="0"/>
              </a:spcAft>
              <a:buClr>
                <a:schemeClr val="dk1"/>
              </a:buClr>
              <a:buSzPct val="100000"/>
              <a:buNone/>
            </a:pPr>
            <a:endParaRPr sz="1500" dirty="0"/>
          </a:p>
        </p:txBody>
      </p:sp>
      <p:sp>
        <p:nvSpPr>
          <p:cNvPr id="163" name="Google Shape;163;gf83f4cb1e9_0_0"/>
          <p:cNvSpPr txBox="1"/>
          <p:nvPr/>
        </p:nvSpPr>
        <p:spPr>
          <a:xfrm>
            <a:off x="369157" y="3291945"/>
            <a:ext cx="2275200" cy="1225500"/>
          </a:xfrm>
          <a:prstGeom prst="rect">
            <a:avLst/>
          </a:prstGeom>
          <a:noFill/>
          <a:ln>
            <a:noFill/>
          </a:ln>
        </p:spPr>
        <p:txBody>
          <a:bodyPr spcFirstLastPara="1" wrap="square" lIns="68575" tIns="34275" rIns="68575" bIns="34275" anchor="t" anchorCtr="0">
            <a:normAutofit lnSpcReduction="10000"/>
          </a:bodyPr>
          <a:lstStyle/>
          <a:p>
            <a:pPr marL="0" marR="0" lvl="0" indent="0" algn="ctr" rtl="0">
              <a:lnSpc>
                <a:spcPct val="90000"/>
              </a:lnSpc>
              <a:spcBef>
                <a:spcPts val="0"/>
              </a:spcBef>
              <a:spcAft>
                <a:spcPts val="0"/>
              </a:spcAft>
              <a:buClr>
                <a:schemeClr val="dk1"/>
              </a:buClr>
              <a:buSzPct val="100000"/>
              <a:buFont typeface="Arial"/>
              <a:buNone/>
            </a:pPr>
            <a:r>
              <a:rPr lang="en-US" sz="1200" b="1" i="0" u="none" strike="noStrike" cap="none" dirty="0" err="1">
                <a:solidFill>
                  <a:schemeClr val="dk1"/>
                </a:solidFill>
                <a:latin typeface="Corbel"/>
                <a:ea typeface="Corbel"/>
                <a:cs typeface="Corbel"/>
                <a:sym typeface="Corbel"/>
              </a:rPr>
              <a:t>Contak</a:t>
            </a:r>
            <a:r>
              <a:rPr lang="en-US" sz="1200" b="1" i="0" u="none" strike="noStrike" cap="none" dirty="0">
                <a:solidFill>
                  <a:schemeClr val="dk1"/>
                </a:solidFill>
                <a:latin typeface="Corbel"/>
                <a:ea typeface="Corbel"/>
                <a:cs typeface="Corbel"/>
                <a:sym typeface="Corbel"/>
              </a:rPr>
              <a:t> </a:t>
            </a:r>
            <a:r>
              <a:rPr lang="en-US" sz="1200" b="1" i="0" u="none" strike="noStrike" cap="none" dirty="0" err="1">
                <a:solidFill>
                  <a:schemeClr val="dk1"/>
                </a:solidFill>
                <a:latin typeface="Corbel"/>
                <a:ea typeface="Corbel"/>
                <a:cs typeface="Corbel"/>
                <a:sym typeface="Corbel"/>
              </a:rPr>
              <a:t>Pengajar</a:t>
            </a:r>
            <a:r>
              <a:rPr lang="en-US" sz="1200" b="1" i="0" u="none" strike="noStrike" cap="none" dirty="0">
                <a:solidFill>
                  <a:schemeClr val="dk1"/>
                </a:solidFill>
                <a:latin typeface="Corbel"/>
                <a:ea typeface="Corbel"/>
                <a:cs typeface="Corbel"/>
                <a:sym typeface="Corbel"/>
              </a:rPr>
              <a:t>:</a:t>
            </a:r>
            <a:endParaRPr sz="1100" b="0" i="0" u="none" strike="noStrike" cap="none" dirty="0">
              <a:solidFill>
                <a:srgbClr val="000000"/>
              </a:solidFill>
              <a:latin typeface="Arial"/>
              <a:ea typeface="Arial"/>
              <a:cs typeface="Arial"/>
              <a:sym typeface="Arial"/>
            </a:endParaRPr>
          </a:p>
          <a:p>
            <a:pPr marL="0" marR="0" lvl="0" indent="0" algn="ctr" rtl="0">
              <a:lnSpc>
                <a:spcPct val="90000"/>
              </a:lnSpc>
              <a:spcBef>
                <a:spcPts val="800"/>
              </a:spcBef>
              <a:spcAft>
                <a:spcPts val="0"/>
              </a:spcAft>
              <a:buClr>
                <a:schemeClr val="dk1"/>
              </a:buClr>
              <a:buSzPct val="100000"/>
              <a:buFont typeface="Arial"/>
              <a:buNone/>
            </a:pPr>
            <a:r>
              <a:rPr lang="en-US" sz="1100" b="0" i="0" u="none" strike="noStrike" cap="none" dirty="0" err="1">
                <a:solidFill>
                  <a:schemeClr val="dk1"/>
                </a:solidFill>
                <a:latin typeface="Corbel"/>
                <a:ea typeface="Corbel"/>
                <a:cs typeface="Corbel"/>
                <a:sym typeface="Corbel"/>
              </a:rPr>
              <a:t>Ponsel</a:t>
            </a:r>
            <a:r>
              <a:rPr lang="en-US" sz="1100" b="0" i="0" u="none" strike="noStrike" cap="none" dirty="0">
                <a:solidFill>
                  <a:schemeClr val="dk1"/>
                </a:solidFill>
                <a:latin typeface="Corbel"/>
                <a:ea typeface="Corbel"/>
                <a:cs typeface="Corbel"/>
                <a:sym typeface="Corbel"/>
              </a:rPr>
              <a:t>:</a:t>
            </a:r>
            <a:endParaRPr sz="1100" b="0" i="0" u="none" strike="noStrike" cap="none" dirty="0">
              <a:solidFill>
                <a:srgbClr val="000000"/>
              </a:solidFill>
              <a:latin typeface="Arial"/>
              <a:ea typeface="Arial"/>
              <a:cs typeface="Arial"/>
              <a:sym typeface="Arial"/>
            </a:endParaRPr>
          </a:p>
          <a:p>
            <a:pPr marL="0" marR="0" lvl="0" indent="0" algn="ctr" rtl="0">
              <a:lnSpc>
                <a:spcPct val="90000"/>
              </a:lnSpc>
              <a:spcBef>
                <a:spcPts val="800"/>
              </a:spcBef>
              <a:spcAft>
                <a:spcPts val="0"/>
              </a:spcAft>
              <a:buClr>
                <a:schemeClr val="dk1"/>
              </a:buClr>
              <a:buSzPct val="100000"/>
              <a:buFont typeface="Arial"/>
              <a:buNone/>
            </a:pPr>
            <a:r>
              <a:rPr lang="en-US" sz="1100" dirty="0">
                <a:solidFill>
                  <a:schemeClr val="dk1"/>
                </a:solidFill>
                <a:latin typeface="Corbel"/>
                <a:ea typeface="Corbel"/>
                <a:cs typeface="Corbel"/>
                <a:sym typeface="Corbel"/>
              </a:rPr>
              <a:t>0</a:t>
            </a:r>
            <a:r>
              <a:rPr lang="id-ID" sz="1100" dirty="0">
                <a:solidFill>
                  <a:schemeClr val="dk1"/>
                </a:solidFill>
                <a:latin typeface="Corbel"/>
                <a:ea typeface="Corbel"/>
                <a:cs typeface="Corbel"/>
                <a:sym typeface="Corbel"/>
              </a:rPr>
              <a:t>81933925384</a:t>
            </a:r>
            <a:endParaRPr sz="1100" b="0" i="0" u="none" strike="noStrike" cap="none" dirty="0">
              <a:solidFill>
                <a:schemeClr val="dk1"/>
              </a:solidFill>
              <a:latin typeface="Corbel"/>
              <a:ea typeface="Corbel"/>
              <a:cs typeface="Corbel"/>
              <a:sym typeface="Corbel"/>
            </a:endParaRPr>
          </a:p>
          <a:p>
            <a:pPr marL="0" marR="0" lvl="0" indent="0" algn="ctr" rtl="0">
              <a:lnSpc>
                <a:spcPct val="90000"/>
              </a:lnSpc>
              <a:spcBef>
                <a:spcPts val="800"/>
              </a:spcBef>
              <a:spcAft>
                <a:spcPts val="0"/>
              </a:spcAft>
              <a:buClr>
                <a:schemeClr val="dk1"/>
              </a:buClr>
              <a:buSzPct val="100000"/>
              <a:buFont typeface="Arial"/>
              <a:buNone/>
            </a:pPr>
            <a:r>
              <a:rPr lang="en-US" sz="1100" b="0" i="0" u="none" strike="noStrike" cap="none" dirty="0">
                <a:solidFill>
                  <a:schemeClr val="dk1"/>
                </a:solidFill>
                <a:latin typeface="Corbel"/>
                <a:ea typeface="Corbel"/>
                <a:cs typeface="Corbel"/>
                <a:sym typeface="Corbel"/>
              </a:rPr>
              <a:t>Email:</a:t>
            </a:r>
            <a:endParaRPr sz="1100" b="0" i="0" u="none" strike="noStrike" cap="none" dirty="0">
              <a:solidFill>
                <a:srgbClr val="000000"/>
              </a:solidFill>
              <a:latin typeface="Arial"/>
              <a:ea typeface="Arial"/>
              <a:cs typeface="Arial"/>
              <a:sym typeface="Arial"/>
            </a:endParaRPr>
          </a:p>
          <a:p>
            <a:pPr marL="0" marR="0" lvl="0" indent="0" algn="ctr" rtl="0">
              <a:lnSpc>
                <a:spcPct val="90000"/>
              </a:lnSpc>
              <a:spcBef>
                <a:spcPts val="800"/>
              </a:spcBef>
              <a:spcAft>
                <a:spcPts val="0"/>
              </a:spcAft>
              <a:buClr>
                <a:schemeClr val="dk1"/>
              </a:buClr>
              <a:buSzPct val="100000"/>
              <a:buFont typeface="Arial"/>
              <a:buNone/>
            </a:pPr>
            <a:r>
              <a:rPr lang="en-US" sz="1100" dirty="0">
                <a:solidFill>
                  <a:schemeClr val="dk1"/>
                </a:solidFill>
                <a:latin typeface="Corbel"/>
                <a:ea typeface="Corbel"/>
                <a:cs typeface="Corbel"/>
                <a:sym typeface="Corbel"/>
                <a:hlinkClick r:id="rId3"/>
              </a:rPr>
              <a:t>E</a:t>
            </a:r>
            <a:r>
              <a:rPr lang="id-ID" sz="1100" dirty="0">
                <a:solidFill>
                  <a:schemeClr val="dk1"/>
                </a:solidFill>
                <a:latin typeface="Corbel"/>
                <a:ea typeface="Corbel"/>
                <a:cs typeface="Corbel"/>
                <a:sym typeface="Corbel"/>
                <a:hlinkClick r:id="rId3"/>
              </a:rPr>
              <a:t>dy_saputra@sci.unhas.ac.id</a:t>
            </a:r>
            <a:r>
              <a:rPr lang="id-ID" sz="1100" dirty="0">
                <a:solidFill>
                  <a:schemeClr val="dk1"/>
                </a:solidFill>
                <a:latin typeface="Corbel"/>
                <a:ea typeface="Corbel"/>
                <a:cs typeface="Corbel"/>
                <a:sym typeface="Corbel"/>
              </a:rPr>
              <a:t> </a:t>
            </a:r>
            <a:endParaRPr sz="1100" b="0" i="0" u="none" strike="noStrike" cap="none" dirty="0">
              <a:solidFill>
                <a:schemeClr val="dk1"/>
              </a:solidFill>
              <a:latin typeface="Corbel"/>
              <a:ea typeface="Corbel"/>
              <a:cs typeface="Corbel"/>
              <a:sym typeface="Corbel"/>
            </a:endParaRPr>
          </a:p>
          <a:p>
            <a:pPr marL="0" marR="0" lvl="0" indent="0" algn="l" rtl="0">
              <a:lnSpc>
                <a:spcPct val="90000"/>
              </a:lnSpc>
              <a:spcBef>
                <a:spcPts val="800"/>
              </a:spcBef>
              <a:spcAft>
                <a:spcPts val="0"/>
              </a:spcAft>
              <a:buClr>
                <a:schemeClr val="dk1"/>
              </a:buClr>
              <a:buSzPct val="100000"/>
              <a:buFont typeface="Arial"/>
              <a:buNone/>
            </a:pPr>
            <a:endParaRPr sz="1500" b="0" i="0" u="none" strike="noStrike" cap="none" dirty="0">
              <a:solidFill>
                <a:schemeClr val="dk1"/>
              </a:solidFill>
              <a:latin typeface="Corbel"/>
              <a:ea typeface="Corbel"/>
              <a:cs typeface="Corbel"/>
              <a:sym typeface="Corbe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79" y="1193630"/>
            <a:ext cx="1334138" cy="2001208"/>
          </a:xfrm>
          <a:prstGeom prst="rect">
            <a:avLst/>
          </a:prstGeom>
        </p:spPr>
      </p:pic>
      <p:pic>
        <p:nvPicPr>
          <p:cNvPr id="6" name="Picture 5">
            <a:extLst>
              <a:ext uri="{FF2B5EF4-FFF2-40B4-BE49-F238E27FC236}">
                <a16:creationId xmlns:a16="http://schemas.microsoft.com/office/drawing/2014/main" id="{EC89CCC5-A663-4B07-805B-4370E916AB9A}"/>
              </a:ext>
            </a:extLst>
          </p:cNvPr>
          <p:cNvPicPr>
            <a:picLocks noChangeAspect="1"/>
          </p:cNvPicPr>
          <p:nvPr/>
        </p:nvPicPr>
        <p:blipFill>
          <a:blip r:embed="rId5"/>
          <a:stretch>
            <a:fillRect/>
          </a:stretch>
        </p:blipFill>
        <p:spPr>
          <a:xfrm>
            <a:off x="839579" y="1193630"/>
            <a:ext cx="1498795" cy="2001208"/>
          </a:xfrm>
          <a:prstGeom prst="rect">
            <a:avLst/>
          </a:prstGeom>
        </p:spPr>
      </p:pic>
    </p:spTree>
    <p:extLst>
      <p:ext uri="{BB962C8B-B14F-4D97-AF65-F5344CB8AC3E}">
        <p14:creationId xmlns:p14="http://schemas.microsoft.com/office/powerpoint/2010/main" val="334932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68"/>
          <p:cNvPicPr preferRelativeResize="0"/>
          <p:nvPr/>
        </p:nvPicPr>
        <p:blipFill rotWithShape="1">
          <a:blip r:embed="rId3">
            <a:alphaModFix/>
          </a:blip>
          <a:srcRect/>
          <a:stretch/>
        </p:blipFill>
        <p:spPr>
          <a:xfrm>
            <a:off x="1329120" y="415440"/>
            <a:ext cx="6267600" cy="4361400"/>
          </a:xfrm>
          <a:prstGeom prst="rect">
            <a:avLst/>
          </a:prstGeom>
          <a:noFill/>
          <a:ln>
            <a:noFill/>
          </a:ln>
        </p:spPr>
      </p:pic>
      <p:sp>
        <p:nvSpPr>
          <p:cNvPr id="241" name="Google Shape;241;p68"/>
          <p:cNvSpPr/>
          <p:nvPr/>
        </p:nvSpPr>
        <p:spPr>
          <a:xfrm>
            <a:off x="4424400" y="506880"/>
            <a:ext cx="1098360" cy="3264120"/>
          </a:xfrm>
          <a:prstGeom prst="rect">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9"/>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1" i="0" u="none" strike="noStrike" cap="none">
                <a:solidFill>
                  <a:srgbClr val="0F3570"/>
                </a:solidFill>
                <a:latin typeface="Overlock"/>
                <a:ea typeface="Overlock"/>
                <a:cs typeface="Overlock"/>
                <a:sym typeface="Overlock"/>
              </a:rPr>
              <a:t>Definisi Kursus</a:t>
            </a:r>
            <a:endParaRPr sz="2758" b="0" i="0" u="none" strike="noStrike" cap="none">
              <a:solidFill>
                <a:srgbClr val="000000"/>
              </a:solidFill>
              <a:latin typeface="Arial"/>
              <a:ea typeface="Arial"/>
              <a:cs typeface="Arial"/>
              <a:sym typeface="Arial"/>
            </a:endParaRPr>
          </a:p>
        </p:txBody>
      </p:sp>
      <p:sp>
        <p:nvSpPr>
          <p:cNvPr id="247" name="Google Shape;247;p69"/>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a:latin typeface="Lato"/>
                <a:ea typeface="Lato"/>
                <a:cs typeface="Lato"/>
                <a:sym typeface="Lato"/>
              </a:rPr>
              <a:t>Pelatihan</a:t>
            </a:r>
            <a:r>
              <a:rPr lang="en-US" sz="1800" b="0" i="0" u="none" strike="noStrike" cap="none">
                <a:solidFill>
                  <a:srgbClr val="000000"/>
                </a:solidFill>
                <a:latin typeface="Lato"/>
                <a:ea typeface="Lato"/>
                <a:cs typeface="Lato"/>
                <a:sym typeface="Lato"/>
              </a:rPr>
              <a:t> ini menjelaskan regresi dan bagaimana membangun model (regresi), yaitu:</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a. menyiapkan parameter model</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b. menggunakan tools pemodelan</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a:latin typeface="Lato"/>
              <a:ea typeface="Lato"/>
              <a:cs typeface="Lato"/>
              <a:sym typeface="Lato"/>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selanjutnya menjelaskan algoritma dan menggunakan Regresi Linier, dan performansi regresi dengan Python dan Scikit-learn.</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70"/>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1" i="0" u="none" strike="noStrike" cap="none">
                <a:solidFill>
                  <a:srgbClr val="0F3570"/>
                </a:solidFill>
                <a:latin typeface="Overlock"/>
                <a:ea typeface="Overlock"/>
                <a:cs typeface="Overlock"/>
                <a:sym typeface="Overlock"/>
              </a:rPr>
              <a:t>Capaian Pembelajaran</a:t>
            </a:r>
            <a:endParaRPr sz="2758" b="0" i="0" u="none" strike="noStrike" cap="none">
              <a:solidFill>
                <a:srgbClr val="000000"/>
              </a:solidFill>
              <a:latin typeface="Arial"/>
              <a:ea typeface="Arial"/>
              <a:cs typeface="Arial"/>
              <a:sym typeface="Arial"/>
            </a:endParaRPr>
          </a:p>
        </p:txBody>
      </p:sp>
      <p:sp>
        <p:nvSpPr>
          <p:cNvPr id="253" name="Google Shape;253;p70"/>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b="0" i="0" u="none" strike="noStrike" cap="none">
                <a:solidFill>
                  <a:srgbClr val="000000"/>
                </a:solidFill>
                <a:latin typeface="Overlock"/>
                <a:ea typeface="Overlock"/>
                <a:cs typeface="Overlock"/>
                <a:sym typeface="Overlock"/>
              </a:rPr>
              <a:t>Peserta dapat menjelaskan, menyiapkan, dan mengimplementasikan model regresi dengan algoritma</a:t>
            </a:r>
            <a:r>
              <a:rPr lang="en-US" sz="1800">
                <a:latin typeface="Overlock"/>
                <a:ea typeface="Overlock"/>
                <a:cs typeface="Overlock"/>
                <a:sym typeface="Overlock"/>
              </a:rPr>
              <a:t> </a:t>
            </a:r>
            <a:r>
              <a:rPr lang="en-US" sz="1800" b="0" i="0" u="none" strike="noStrike" cap="none">
                <a:solidFill>
                  <a:srgbClr val="000000"/>
                </a:solidFill>
                <a:latin typeface="Overlock"/>
                <a:ea typeface="Overlock"/>
                <a:cs typeface="Overlock"/>
                <a:sym typeface="Overlock"/>
              </a:rPr>
              <a:t>Regresi Linier sederhana dan variabel jamak</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a:latin typeface="Overlock"/>
              <a:ea typeface="Overlock"/>
              <a:cs typeface="Overlock"/>
              <a:sym typeface="Overlock"/>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Overlock"/>
                <a:ea typeface="Overlock"/>
                <a:cs typeface="Overlock"/>
                <a:sym typeface="Overlock"/>
              </a:rPr>
              <a:t>Beserta pengukuran performansinya menggunakan Python dan Scikit-learn.</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71"/>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1" i="0" u="none" strike="noStrike" cap="none">
                <a:solidFill>
                  <a:srgbClr val="0F3570"/>
                </a:solidFill>
                <a:latin typeface="Overlock"/>
                <a:ea typeface="Overlock"/>
                <a:cs typeface="Overlock"/>
                <a:sym typeface="Overlock"/>
              </a:rPr>
              <a:t>Tujuan Pembelajaran</a:t>
            </a:r>
            <a:endParaRPr sz="2758" b="0" i="0" u="none" strike="noStrike" cap="none">
              <a:solidFill>
                <a:srgbClr val="000000"/>
              </a:solidFill>
              <a:latin typeface="Arial"/>
              <a:ea typeface="Arial"/>
              <a:cs typeface="Arial"/>
              <a:sym typeface="Arial"/>
            </a:endParaRPr>
          </a:p>
        </p:txBody>
      </p:sp>
      <p:sp>
        <p:nvSpPr>
          <p:cNvPr id="259" name="Google Shape;259;p71"/>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b="0" i="0" u="none" strike="noStrike" cap="none">
                <a:solidFill>
                  <a:srgbClr val="000000"/>
                </a:solidFill>
                <a:latin typeface="Overlock"/>
                <a:ea typeface="Overlock"/>
                <a:cs typeface="Overlock"/>
                <a:sym typeface="Overlock"/>
              </a:rPr>
              <a:t>Peserta mempelajari pengertian, cara menyiapkan, dan cara implementasi model regresi dengan algoritma</a:t>
            </a:r>
            <a:r>
              <a:rPr lang="en-US" sz="1800">
                <a:latin typeface="Overlock"/>
                <a:ea typeface="Overlock"/>
                <a:cs typeface="Overlock"/>
                <a:sym typeface="Overlock"/>
              </a:rPr>
              <a:t> </a:t>
            </a:r>
            <a:r>
              <a:rPr lang="en-US" sz="1800" b="0" i="0" u="none" strike="noStrike" cap="none">
                <a:solidFill>
                  <a:srgbClr val="000000"/>
                </a:solidFill>
                <a:latin typeface="Overlock"/>
                <a:ea typeface="Overlock"/>
                <a:cs typeface="Overlock"/>
                <a:sym typeface="Overlock"/>
              </a:rPr>
              <a:t>Regresi Linier sederhana dan variabel jamak</a:t>
            </a:r>
            <a:r>
              <a:rPr lang="en-US" sz="1800"/>
              <a:t>.</a:t>
            </a:r>
            <a:endParaRPr sz="1800"/>
          </a:p>
          <a:p>
            <a:pPr marL="114480" marR="0" lvl="0" indent="0" algn="l" rtl="0">
              <a:lnSpc>
                <a:spcPct val="115000"/>
              </a:lnSpc>
              <a:spcBef>
                <a:spcPts val="0"/>
              </a:spcBef>
              <a:spcAft>
                <a:spcPts val="0"/>
              </a:spcAft>
              <a:buNone/>
            </a:pPr>
            <a:endParaRPr sz="1800"/>
          </a:p>
          <a:p>
            <a:pPr marL="114480" marR="0" lvl="0" indent="0" algn="l" rtl="0">
              <a:lnSpc>
                <a:spcPct val="115000"/>
              </a:lnSpc>
              <a:spcBef>
                <a:spcPts val="0"/>
              </a:spcBef>
              <a:spcAft>
                <a:spcPts val="0"/>
              </a:spcAft>
              <a:buNone/>
            </a:pPr>
            <a:r>
              <a:rPr lang="en-US" sz="1800" b="0" i="0" u="none" strike="noStrike" cap="none">
                <a:solidFill>
                  <a:srgbClr val="000000"/>
                </a:solidFill>
                <a:latin typeface="Overlock"/>
                <a:ea typeface="Overlock"/>
                <a:cs typeface="Overlock"/>
                <a:sym typeface="Overlock"/>
              </a:rPr>
              <a:t>Beserta pengukuran performansinya menggunakan Python dan Scikit-learn.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72"/>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en-US" sz="3600" b="0" strike="noStrike">
                <a:solidFill>
                  <a:srgbClr val="000000"/>
                </a:solidFill>
                <a:latin typeface="Lato Black"/>
                <a:ea typeface="Lato Black"/>
                <a:cs typeface="Lato Black"/>
                <a:sym typeface="Lato Black"/>
              </a:rPr>
              <a:t>Regresi</a:t>
            </a:r>
            <a:r>
              <a:rPr lang="en-US" sz="3600" b="0" strike="noStrike">
                <a:latin typeface="Arial"/>
                <a:ea typeface="Arial"/>
                <a:cs typeface="Arial"/>
                <a:sym typeface="Arial"/>
              </a:rPr>
              <a:t/>
            </a:r>
            <a:br>
              <a:rPr lang="en-US" sz="3600" b="0" strike="noStrike">
                <a:latin typeface="Arial"/>
                <a:ea typeface="Arial"/>
                <a:cs typeface="Arial"/>
                <a:sym typeface="Arial"/>
              </a:rPr>
            </a:b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73"/>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Pengertian Regresi</a:t>
            </a:r>
            <a:endParaRPr sz="2758" b="0" i="0" u="none" strike="noStrike" cap="none">
              <a:solidFill>
                <a:srgbClr val="000000"/>
              </a:solidFill>
              <a:latin typeface="Arial"/>
              <a:ea typeface="Arial"/>
              <a:cs typeface="Arial"/>
              <a:sym typeface="Arial"/>
            </a:endParaRPr>
          </a:p>
        </p:txBody>
      </p:sp>
      <p:sp>
        <p:nvSpPr>
          <p:cNvPr id="270" name="Google Shape;270;p73"/>
          <p:cNvSpPr/>
          <p:nvPr/>
        </p:nvSpPr>
        <p:spPr>
          <a:xfrm>
            <a:off x="5601240" y="2821680"/>
            <a:ext cx="2202120" cy="5166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Lato"/>
                <a:ea typeface="Lato"/>
                <a:cs typeface="Lato"/>
                <a:sym typeface="Lato"/>
              </a:rPr>
              <a:t>Regresi adalah proses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Lato"/>
                <a:ea typeface="Lato"/>
                <a:cs typeface="Lato"/>
                <a:sym typeface="Lato"/>
              </a:rPr>
              <a:t>Memprediksi nilai kontinu</a:t>
            </a:r>
            <a:endParaRPr sz="1400" b="0" i="0" u="none" strike="noStrike" cap="none">
              <a:solidFill>
                <a:srgbClr val="000000"/>
              </a:solidFill>
              <a:latin typeface="Arial"/>
              <a:ea typeface="Arial"/>
              <a:cs typeface="Arial"/>
              <a:sym typeface="Arial"/>
            </a:endParaRPr>
          </a:p>
        </p:txBody>
      </p:sp>
      <p:pic>
        <p:nvPicPr>
          <p:cNvPr id="271" name="Google Shape;271;p73"/>
          <p:cNvPicPr preferRelativeResize="0"/>
          <p:nvPr/>
        </p:nvPicPr>
        <p:blipFill rotWithShape="1">
          <a:blip r:embed="rId3">
            <a:alphaModFix/>
          </a:blip>
          <a:srcRect/>
          <a:stretch/>
        </p:blipFill>
        <p:spPr>
          <a:xfrm>
            <a:off x="694440" y="1063800"/>
            <a:ext cx="4939200" cy="35150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74"/>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Model Regresi</a:t>
            </a:r>
            <a:endParaRPr sz="2758" b="0" i="0" u="none" strike="noStrike" cap="none">
              <a:solidFill>
                <a:srgbClr val="000000"/>
              </a:solidFill>
              <a:latin typeface="Arial"/>
              <a:ea typeface="Arial"/>
              <a:cs typeface="Arial"/>
              <a:sym typeface="Arial"/>
            </a:endParaRPr>
          </a:p>
        </p:txBody>
      </p:sp>
      <p:pic>
        <p:nvPicPr>
          <p:cNvPr id="277" name="Google Shape;277;p74"/>
          <p:cNvPicPr preferRelativeResize="0"/>
          <p:nvPr/>
        </p:nvPicPr>
        <p:blipFill rotWithShape="1">
          <a:blip r:embed="rId3">
            <a:alphaModFix/>
          </a:blip>
          <a:srcRect/>
          <a:stretch/>
        </p:blipFill>
        <p:spPr>
          <a:xfrm>
            <a:off x="337320" y="1630440"/>
            <a:ext cx="4275360" cy="2143800"/>
          </a:xfrm>
          <a:prstGeom prst="rect">
            <a:avLst/>
          </a:prstGeom>
          <a:noFill/>
          <a:ln>
            <a:noFill/>
          </a:ln>
        </p:spPr>
      </p:pic>
      <p:pic>
        <p:nvPicPr>
          <p:cNvPr id="278" name="Google Shape;278;p74"/>
          <p:cNvPicPr preferRelativeResize="0"/>
          <p:nvPr/>
        </p:nvPicPr>
        <p:blipFill rotWithShape="1">
          <a:blip r:embed="rId4">
            <a:alphaModFix/>
          </a:blip>
          <a:srcRect/>
          <a:stretch/>
        </p:blipFill>
        <p:spPr>
          <a:xfrm>
            <a:off x="5783760" y="1105920"/>
            <a:ext cx="2260080" cy="1728000"/>
          </a:xfrm>
          <a:prstGeom prst="rect">
            <a:avLst/>
          </a:prstGeom>
          <a:noFill/>
          <a:ln>
            <a:noFill/>
          </a:ln>
        </p:spPr>
      </p:pic>
      <p:pic>
        <p:nvPicPr>
          <p:cNvPr id="279" name="Google Shape;279;p74"/>
          <p:cNvPicPr preferRelativeResize="0"/>
          <p:nvPr/>
        </p:nvPicPr>
        <p:blipFill rotWithShape="1">
          <a:blip r:embed="rId5">
            <a:alphaModFix/>
          </a:blip>
          <a:srcRect/>
          <a:stretch/>
        </p:blipFill>
        <p:spPr>
          <a:xfrm>
            <a:off x="5453280" y="2911320"/>
            <a:ext cx="3388320" cy="18968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5"/>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Regresi dalam Machine Learning</a:t>
            </a:r>
            <a:endParaRPr sz="2800" b="0" i="0" u="none" strike="noStrike" cap="none">
              <a:solidFill>
                <a:srgbClr val="000000"/>
              </a:solidFill>
              <a:latin typeface="Arial"/>
              <a:ea typeface="Arial"/>
              <a:cs typeface="Arial"/>
              <a:sym typeface="Arial"/>
            </a:endParaRPr>
          </a:p>
        </p:txBody>
      </p:sp>
      <p:pic>
        <p:nvPicPr>
          <p:cNvPr id="285" name="Google Shape;285;p75"/>
          <p:cNvPicPr preferRelativeResize="0"/>
          <p:nvPr/>
        </p:nvPicPr>
        <p:blipFill rotWithShape="1">
          <a:blip r:embed="rId3">
            <a:alphaModFix/>
          </a:blip>
          <a:srcRect/>
          <a:stretch/>
        </p:blipFill>
        <p:spPr>
          <a:xfrm>
            <a:off x="192240" y="1203840"/>
            <a:ext cx="4777200" cy="3369960"/>
          </a:xfrm>
          <a:prstGeom prst="rect">
            <a:avLst/>
          </a:prstGeom>
          <a:noFill/>
          <a:ln>
            <a:noFill/>
          </a:ln>
        </p:spPr>
      </p:pic>
      <p:sp>
        <p:nvSpPr>
          <p:cNvPr id="286" name="Google Shape;286;p75"/>
          <p:cNvSpPr/>
          <p:nvPr/>
        </p:nvSpPr>
        <p:spPr>
          <a:xfrm>
            <a:off x="1029240" y="2949840"/>
            <a:ext cx="1290240" cy="1474200"/>
          </a:xfrm>
          <a:prstGeom prst="rect">
            <a:avLst/>
          </a:prstGeom>
          <a:noFill/>
          <a:ln w="19075" cap="flat" cmpd="sng">
            <a:solidFill>
              <a:srgbClr val="FF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75"/>
          <p:cNvPicPr preferRelativeResize="0"/>
          <p:nvPr/>
        </p:nvPicPr>
        <p:blipFill rotWithShape="1">
          <a:blip r:embed="rId4">
            <a:alphaModFix/>
          </a:blip>
          <a:srcRect/>
          <a:stretch/>
        </p:blipFill>
        <p:spPr>
          <a:xfrm>
            <a:off x="5811480" y="1017360"/>
            <a:ext cx="2940480" cy="3612960"/>
          </a:xfrm>
          <a:prstGeom prst="rect">
            <a:avLst/>
          </a:prstGeom>
          <a:noFill/>
          <a:ln>
            <a:noFill/>
          </a:ln>
        </p:spPr>
      </p:pic>
      <p:sp>
        <p:nvSpPr>
          <p:cNvPr id="288" name="Google Shape;288;p75"/>
          <p:cNvSpPr/>
          <p:nvPr/>
        </p:nvSpPr>
        <p:spPr>
          <a:xfrm>
            <a:off x="6790320" y="2642400"/>
            <a:ext cx="952200" cy="2250360"/>
          </a:xfrm>
          <a:prstGeom prst="rect">
            <a:avLst/>
          </a:prstGeom>
          <a:noFill/>
          <a:ln w="19075" cap="flat" cmpd="sng">
            <a:solidFill>
              <a:srgbClr val="FF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76"/>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Machine Learning</a:t>
            </a:r>
            <a:endParaRPr sz="2800" b="0" i="0" u="none" strike="noStrike" cap="none">
              <a:solidFill>
                <a:srgbClr val="000000"/>
              </a:solidFill>
              <a:latin typeface="Arial"/>
              <a:ea typeface="Arial"/>
              <a:cs typeface="Arial"/>
              <a:sym typeface="Arial"/>
            </a:endParaRPr>
          </a:p>
        </p:txBody>
      </p:sp>
      <p:sp>
        <p:nvSpPr>
          <p:cNvPr id="294" name="Google Shape;294;p76"/>
          <p:cNvSpPr/>
          <p:nvPr/>
        </p:nvSpPr>
        <p:spPr>
          <a:xfrm>
            <a:off x="111960" y="1017360"/>
            <a:ext cx="6086880" cy="2254680"/>
          </a:xfrm>
          <a:prstGeom prst="rect">
            <a:avLst/>
          </a:prstGeom>
          <a:noFill/>
          <a:ln>
            <a:noFill/>
          </a:ln>
        </p:spPr>
        <p:txBody>
          <a:bodyPr spcFirstLastPara="1" wrap="square" lIns="0" tIns="0" rIns="0" bIns="0" anchor="t" anchorCtr="0">
            <a:normAutofit/>
          </a:bodyPr>
          <a:lstStyle/>
          <a:p>
            <a:pPr marL="432000" marR="0" lvl="0" indent="-323639" algn="l" rtl="0">
              <a:lnSpc>
                <a:spcPct val="100000"/>
              </a:lnSpc>
              <a:spcBef>
                <a:spcPts val="0"/>
              </a:spcBef>
              <a:spcAft>
                <a:spcPts val="0"/>
              </a:spcAft>
              <a:buClr>
                <a:srgbClr val="000000"/>
              </a:buClr>
              <a:buSzPts val="592"/>
              <a:buFont typeface="Noto Sans Symbols"/>
              <a:buChar char="●"/>
            </a:pPr>
            <a:r>
              <a:rPr lang="en-US" sz="1316" b="0" i="0" u="none" strike="noStrike" cap="none">
                <a:solidFill>
                  <a:srgbClr val="270A29"/>
                </a:solidFill>
                <a:latin typeface="Lato"/>
                <a:ea typeface="Lato"/>
                <a:cs typeface="Lato"/>
                <a:sym typeface="Lato"/>
              </a:rPr>
              <a:t>Pembelajaran dari data digunakan pada situasi, saat tidak ada solusi analitis, tetapi kita dapat menggunakan data untuk membuat suatu solusi empiris</a:t>
            </a:r>
            <a:endParaRPr sz="1316" b="0" i="0" u="none" strike="noStrike" cap="none">
              <a:solidFill>
                <a:srgbClr val="000000"/>
              </a:solidFill>
              <a:latin typeface="Arial"/>
              <a:ea typeface="Arial"/>
              <a:cs typeface="Arial"/>
              <a:sym typeface="Arial"/>
            </a:endParaRPr>
          </a:p>
          <a:p>
            <a:pPr marL="432000" marR="0" lvl="0" indent="-323639" algn="l" rtl="0">
              <a:lnSpc>
                <a:spcPct val="100000"/>
              </a:lnSpc>
              <a:spcBef>
                <a:spcPts val="431"/>
              </a:spcBef>
              <a:spcAft>
                <a:spcPts val="0"/>
              </a:spcAft>
              <a:buClr>
                <a:srgbClr val="000000"/>
              </a:buClr>
              <a:buSzPts val="592"/>
              <a:buFont typeface="Noto Sans Symbols"/>
              <a:buChar char="●"/>
            </a:pPr>
            <a:r>
              <a:rPr lang="en-US" sz="1316" b="0" i="0" u="none" strike="noStrike" cap="none">
                <a:solidFill>
                  <a:srgbClr val="270A29"/>
                </a:solidFill>
                <a:latin typeface="Lato"/>
                <a:ea typeface="Lato"/>
                <a:cs typeface="Lato"/>
                <a:sym typeface="Lato"/>
              </a:rPr>
              <a:t>Premis dasar pada proses ini adalah menggunakan suatu himpunan pengamatan un</a:t>
            </a:r>
            <a:r>
              <a:rPr lang="en-US" sz="1316">
                <a:solidFill>
                  <a:srgbClr val="270A29"/>
                </a:solidFill>
                <a:latin typeface="Lato"/>
                <a:ea typeface="Lato"/>
                <a:cs typeface="Lato"/>
                <a:sym typeface="Lato"/>
              </a:rPr>
              <a:t>tu</a:t>
            </a:r>
            <a:r>
              <a:rPr lang="en-US" sz="1316" b="0" i="0" u="none" strike="noStrike" cap="none">
                <a:solidFill>
                  <a:srgbClr val="270A29"/>
                </a:solidFill>
                <a:latin typeface="Lato"/>
                <a:ea typeface="Lato"/>
                <a:cs typeface="Lato"/>
                <a:sym typeface="Lato"/>
              </a:rPr>
              <a:t>k menguak proses yang ada di dalamnya (underlying process)</a:t>
            </a:r>
            <a:endParaRPr sz="1316" b="0" i="0" u="none" strike="noStrike" cap="none">
              <a:solidFill>
                <a:srgbClr val="000000"/>
              </a:solidFill>
              <a:latin typeface="Arial"/>
              <a:ea typeface="Arial"/>
              <a:cs typeface="Arial"/>
              <a:sym typeface="Arial"/>
            </a:endParaRPr>
          </a:p>
          <a:p>
            <a:pPr marL="432000" marR="0" lvl="0" indent="-323639" algn="l" rtl="0">
              <a:lnSpc>
                <a:spcPct val="100000"/>
              </a:lnSpc>
              <a:spcBef>
                <a:spcPts val="431"/>
              </a:spcBef>
              <a:spcAft>
                <a:spcPts val="0"/>
              </a:spcAft>
              <a:buClr>
                <a:srgbClr val="000000"/>
              </a:buClr>
              <a:buSzPts val="592"/>
              <a:buFont typeface="Noto Sans Symbols"/>
              <a:buChar char="●"/>
            </a:pPr>
            <a:r>
              <a:rPr lang="en-US" sz="1316" b="0" i="0" u="none" strike="noStrike" cap="none">
                <a:solidFill>
                  <a:srgbClr val="270A29"/>
                </a:solidFill>
                <a:latin typeface="Lato"/>
                <a:ea typeface="Lato"/>
                <a:cs typeface="Lato"/>
                <a:sym typeface="Lato"/>
              </a:rPr>
              <a:t>Anggap kita mengobservasi suatu ruang output dan ruang input.</a:t>
            </a:r>
            <a:endParaRPr sz="1316" b="0" i="0" u="none" strike="noStrike" cap="none">
              <a:solidFill>
                <a:srgbClr val="000000"/>
              </a:solidFill>
              <a:latin typeface="Arial"/>
              <a:ea typeface="Arial"/>
              <a:cs typeface="Arial"/>
              <a:sym typeface="Arial"/>
            </a:endParaRPr>
          </a:p>
          <a:p>
            <a:pPr marL="432000" marR="0" lvl="0" indent="-323639" algn="l" rtl="0">
              <a:lnSpc>
                <a:spcPct val="100000"/>
              </a:lnSpc>
              <a:spcBef>
                <a:spcPts val="431"/>
              </a:spcBef>
              <a:spcAft>
                <a:spcPts val="0"/>
              </a:spcAft>
              <a:buClr>
                <a:srgbClr val="000000"/>
              </a:buClr>
              <a:buSzPts val="592"/>
              <a:buFont typeface="Noto Sans Symbols"/>
              <a:buChar char="●"/>
            </a:pPr>
            <a:r>
              <a:rPr lang="en-US" sz="1316" b="0" i="0" u="none" strike="noStrike" cap="none">
                <a:solidFill>
                  <a:srgbClr val="270A29"/>
                </a:solidFill>
                <a:latin typeface="Lato"/>
                <a:ea typeface="Lato"/>
                <a:cs typeface="Lato"/>
                <a:sym typeface="Lato"/>
              </a:rPr>
              <a:t>Ada suatu hubungan antara Y dan paling tidak satu X.  Maka dapat dimodelkan hubungan tersebut sebagai </a:t>
            </a:r>
            <a:r>
              <a:rPr lang="en-US" sz="1316" b="0" i="1" u="none" strike="noStrike" cap="none">
                <a:solidFill>
                  <a:srgbClr val="270A29"/>
                </a:solidFill>
                <a:latin typeface="Lato"/>
                <a:ea typeface="Lato"/>
                <a:cs typeface="Lato"/>
                <a:sym typeface="Lato"/>
              </a:rPr>
              <a:t>f</a:t>
            </a:r>
            <a:r>
              <a:rPr lang="en-US" sz="1316" b="0" i="0" u="none" strike="noStrike" cap="none">
                <a:solidFill>
                  <a:srgbClr val="270A29"/>
                </a:solidFill>
                <a:latin typeface="Lato"/>
                <a:ea typeface="Lato"/>
                <a:cs typeface="Lato"/>
                <a:sym typeface="Lato"/>
              </a:rPr>
              <a:t>, dimana f adalah suatu fungsi yang tidak diketahui dan  </a:t>
            </a:r>
            <a:r>
              <a:rPr lang="en-US" sz="1316" b="0" i="1" u="none" strike="noStrike" cap="none">
                <a:solidFill>
                  <a:srgbClr val="270A29"/>
                </a:solidFill>
                <a:latin typeface="Lato"/>
                <a:ea typeface="Lato"/>
                <a:cs typeface="Lato"/>
                <a:sym typeface="Lato"/>
              </a:rPr>
              <a:t>ε</a:t>
            </a:r>
            <a:r>
              <a:rPr lang="en-US" sz="1316" b="0" i="0" u="none" strike="noStrike" cap="none">
                <a:solidFill>
                  <a:srgbClr val="270A29"/>
                </a:solidFill>
                <a:latin typeface="Lato"/>
                <a:ea typeface="Lato"/>
                <a:cs typeface="Lato"/>
                <a:sym typeface="Lato"/>
              </a:rPr>
              <a:t> adalah random error (noise), tak bergantung  dari </a:t>
            </a:r>
            <a:r>
              <a:rPr lang="en-US" sz="1316" b="0" i="1" u="none" strike="noStrike" cap="none">
                <a:solidFill>
                  <a:srgbClr val="270A29"/>
                </a:solidFill>
                <a:latin typeface="Lato"/>
                <a:ea typeface="Lato"/>
                <a:cs typeface="Lato"/>
                <a:sym typeface="Lato"/>
              </a:rPr>
              <a:t>X</a:t>
            </a:r>
            <a:r>
              <a:rPr lang="en-US" sz="1316" b="0" i="0" u="none" strike="noStrike" cap="none">
                <a:solidFill>
                  <a:srgbClr val="270A29"/>
                </a:solidFill>
                <a:latin typeface="Lato"/>
                <a:ea typeface="Lato"/>
                <a:cs typeface="Lato"/>
                <a:sym typeface="Lato"/>
              </a:rPr>
              <a:t> dengan mean nol.</a:t>
            </a:r>
            <a:endParaRPr sz="1316" b="0" i="0" u="none" strike="noStrike" cap="none">
              <a:solidFill>
                <a:srgbClr val="000000"/>
              </a:solidFill>
              <a:latin typeface="Arial"/>
              <a:ea typeface="Arial"/>
              <a:cs typeface="Arial"/>
              <a:sym typeface="Arial"/>
            </a:endParaRPr>
          </a:p>
        </p:txBody>
      </p:sp>
      <p:pic>
        <p:nvPicPr>
          <p:cNvPr id="295" name="Google Shape;295;p76"/>
          <p:cNvPicPr preferRelativeResize="0"/>
          <p:nvPr/>
        </p:nvPicPr>
        <p:blipFill rotWithShape="1">
          <a:blip r:embed="rId3">
            <a:alphaModFix/>
          </a:blip>
          <a:srcRect/>
          <a:stretch/>
        </p:blipFill>
        <p:spPr>
          <a:xfrm>
            <a:off x="6307920" y="1382760"/>
            <a:ext cx="2626560" cy="2757600"/>
          </a:xfrm>
          <a:prstGeom prst="rect">
            <a:avLst/>
          </a:prstGeom>
          <a:noFill/>
          <a:ln>
            <a:noFill/>
          </a:ln>
        </p:spPr>
      </p:pic>
      <p:pic>
        <p:nvPicPr>
          <p:cNvPr id="296" name="Google Shape;296;p76"/>
          <p:cNvPicPr preferRelativeResize="0"/>
          <p:nvPr/>
        </p:nvPicPr>
        <p:blipFill rotWithShape="1">
          <a:blip r:embed="rId4">
            <a:alphaModFix/>
          </a:blip>
          <a:srcRect/>
          <a:stretch/>
        </p:blipFill>
        <p:spPr>
          <a:xfrm>
            <a:off x="1950000" y="3093720"/>
            <a:ext cx="2051280" cy="19101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7"/>
          <p:cNvSpPr/>
          <p:nvPr/>
        </p:nvSpPr>
        <p:spPr>
          <a:xfrm>
            <a:off x="4524840" y="1474560"/>
            <a:ext cx="4462920" cy="2781000"/>
          </a:xfrm>
          <a:prstGeom prst="rect">
            <a:avLst/>
          </a:prstGeom>
          <a:solidFill>
            <a:srgbClr val="DEE7E5"/>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7"/>
          <p:cNvSpPr/>
          <p:nvPr/>
        </p:nvSpPr>
        <p:spPr>
          <a:xfrm>
            <a:off x="192240" y="2073600"/>
            <a:ext cx="2949480" cy="1705320"/>
          </a:xfrm>
          <a:prstGeom prst="rect">
            <a:avLst/>
          </a:prstGeom>
          <a:solidFill>
            <a:srgbClr val="EEEEEE"/>
          </a:solidFill>
          <a:ln w="9525"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7"/>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Mengapa – Bagaimana Melakukan Estimasi </a:t>
            </a:r>
            <a:r>
              <a:rPr lang="en-US" sz="2800" b="0" i="1" u="none" strike="noStrike" cap="none">
                <a:solidFill>
                  <a:srgbClr val="000000"/>
                </a:solidFill>
                <a:latin typeface="Lato Black"/>
                <a:ea typeface="Lato Black"/>
                <a:cs typeface="Lato Black"/>
                <a:sym typeface="Lato Black"/>
              </a:rPr>
              <a:t>f</a:t>
            </a:r>
            <a:endParaRPr sz="2800" b="0" i="0" u="none" strike="noStrike" cap="none">
              <a:solidFill>
                <a:srgbClr val="000000"/>
              </a:solidFill>
              <a:latin typeface="Arial"/>
              <a:ea typeface="Arial"/>
              <a:cs typeface="Arial"/>
              <a:sym typeface="Arial"/>
            </a:endParaRPr>
          </a:p>
        </p:txBody>
      </p:sp>
      <p:sp>
        <p:nvSpPr>
          <p:cNvPr id="304" name="Google Shape;304;p77"/>
          <p:cNvSpPr txBox="1"/>
          <p:nvPr/>
        </p:nvSpPr>
        <p:spPr>
          <a:xfrm>
            <a:off x="296640" y="2396880"/>
            <a:ext cx="2706840" cy="1121040"/>
          </a:xfrm>
          <a:prstGeom prst="rect">
            <a:avLst/>
          </a:prstGeom>
          <a:noFill/>
          <a:ln>
            <a:noFill/>
          </a:ln>
        </p:spPr>
        <p:txBody>
          <a:bodyPr spcFirstLastPara="1" wrap="square" lIns="0" tIns="0" rIns="0" bIns="0" anchor="t" anchorCtr="0">
            <a:normAutofit fontScale="37500" lnSpcReduction="20000"/>
          </a:bodyPr>
          <a:lstStyle/>
          <a:p>
            <a:pPr marL="432000" marR="0" lvl="0" indent="-324000" algn="l" rtl="0">
              <a:lnSpc>
                <a:spcPct val="100000"/>
              </a:lnSpc>
              <a:spcBef>
                <a:spcPts val="0"/>
              </a:spcBef>
              <a:spcAft>
                <a:spcPts val="0"/>
              </a:spcAft>
              <a:buClr>
                <a:srgbClr val="000000"/>
              </a:buClr>
              <a:buSzPct val="45000"/>
              <a:buFont typeface="Noto Sans Symbols"/>
              <a:buChar char="●"/>
            </a:pPr>
            <a:r>
              <a:rPr lang="en-US" sz="3200" b="0" i="0" u="none" strike="noStrike" cap="none">
                <a:solidFill>
                  <a:srgbClr val="000000"/>
                </a:solidFill>
                <a:latin typeface="Lato"/>
                <a:ea typeface="Lato"/>
                <a:cs typeface="Lato"/>
                <a:sym typeface="Lato"/>
              </a:rPr>
              <a:t>Mengapa melakukan estimasi </a:t>
            </a:r>
            <a:r>
              <a:rPr lang="en-US" sz="3200" b="0" i="1" u="none" strike="noStrike" cap="none">
                <a:solidFill>
                  <a:srgbClr val="000000"/>
                </a:solidFill>
                <a:latin typeface="Lato"/>
                <a:ea typeface="Lato"/>
                <a:cs typeface="Lato"/>
                <a:sym typeface="Lato"/>
              </a:rPr>
              <a:t>f</a:t>
            </a:r>
            <a:r>
              <a:rPr lang="en-US" sz="3200" b="0" i="0" u="none" strike="noStrike" cap="none">
                <a:solidFill>
                  <a:srgbClr val="000000"/>
                </a:solidFill>
                <a:latin typeface="Lato"/>
                <a:ea typeface="Lato"/>
                <a:cs typeface="Lato"/>
                <a:sym typeface="Lato"/>
              </a:rPr>
              <a:t>:</a:t>
            </a:r>
            <a:endParaRPr/>
          </a:p>
          <a:p>
            <a:pPr marL="432000" marR="0" lvl="0" indent="-324000" algn="l" rtl="0">
              <a:lnSpc>
                <a:spcPct val="100000"/>
              </a:lnSpc>
              <a:spcBef>
                <a:spcPts val="1417"/>
              </a:spcBef>
              <a:spcAft>
                <a:spcPts val="0"/>
              </a:spcAft>
              <a:buClr>
                <a:srgbClr val="000000"/>
              </a:buClr>
              <a:buSzPct val="45000"/>
              <a:buFont typeface="Noto Sans Symbols"/>
              <a:buChar char="●"/>
            </a:pPr>
            <a:r>
              <a:rPr lang="en-US" sz="3200" b="0" i="0" u="none" strike="noStrike" cap="none">
                <a:solidFill>
                  <a:srgbClr val="000000"/>
                </a:solidFill>
                <a:latin typeface="Lato"/>
                <a:ea typeface="Lato"/>
                <a:cs typeface="Lato"/>
                <a:sym typeface="Lato"/>
              </a:rPr>
              <a:t>Untuk keperluan:</a:t>
            </a:r>
            <a:endParaRPr/>
          </a:p>
          <a:p>
            <a:pPr marL="864000" marR="0" lvl="1" indent="-324000" algn="l" rtl="0">
              <a:lnSpc>
                <a:spcPct val="100000"/>
              </a:lnSpc>
              <a:spcBef>
                <a:spcPts val="1134"/>
              </a:spcBef>
              <a:spcAft>
                <a:spcPts val="0"/>
              </a:spcAft>
              <a:buClr>
                <a:srgbClr val="000000"/>
              </a:buClr>
              <a:buSzPct val="75000"/>
              <a:buFont typeface="Noto Sans Symbols"/>
              <a:buChar char="−"/>
            </a:pPr>
            <a:r>
              <a:rPr lang="en-US" sz="2800" b="0" i="0" u="none" strike="noStrike" cap="none">
                <a:solidFill>
                  <a:srgbClr val="000000"/>
                </a:solidFill>
                <a:latin typeface="Lato"/>
                <a:ea typeface="Lato"/>
                <a:cs typeface="Lato"/>
                <a:sym typeface="Lato"/>
              </a:rPr>
              <a:t>Prediksi</a:t>
            </a:r>
            <a:endParaRPr/>
          </a:p>
          <a:p>
            <a:pPr marL="864000" marR="0" lvl="1" indent="-324000" algn="l" rtl="0">
              <a:lnSpc>
                <a:spcPct val="100000"/>
              </a:lnSpc>
              <a:spcBef>
                <a:spcPts val="1134"/>
              </a:spcBef>
              <a:spcAft>
                <a:spcPts val="0"/>
              </a:spcAft>
              <a:buClr>
                <a:srgbClr val="000000"/>
              </a:buClr>
              <a:buSzPct val="75000"/>
              <a:buFont typeface="Noto Sans Symbols"/>
              <a:buChar char="−"/>
            </a:pPr>
            <a:r>
              <a:rPr lang="en-US" sz="2800" b="0" i="0" u="none" strike="noStrike" cap="none">
                <a:solidFill>
                  <a:srgbClr val="000000"/>
                </a:solidFill>
                <a:latin typeface="Lato"/>
                <a:ea typeface="Lato"/>
                <a:cs typeface="Lato"/>
                <a:sym typeface="Lato"/>
              </a:rPr>
              <a:t>Inferensi</a:t>
            </a:r>
            <a:endParaRPr/>
          </a:p>
        </p:txBody>
      </p:sp>
      <p:sp>
        <p:nvSpPr>
          <p:cNvPr id="305" name="Google Shape;305;p77"/>
          <p:cNvSpPr/>
          <p:nvPr/>
        </p:nvSpPr>
        <p:spPr>
          <a:xfrm>
            <a:off x="4524840" y="1728360"/>
            <a:ext cx="4393800" cy="2465640"/>
          </a:xfrm>
          <a:prstGeom prst="rect">
            <a:avLst/>
          </a:prstGeom>
          <a:noFill/>
          <a:ln>
            <a:noFill/>
          </a:ln>
        </p:spPr>
        <p:txBody>
          <a:bodyPr spcFirstLastPara="1" wrap="square" lIns="0" tIns="0" rIns="0" bIns="0" anchor="t" anchorCtr="0">
            <a:normAutofit/>
          </a:bodyPr>
          <a:lstStyle/>
          <a:p>
            <a:pPr marL="432000" marR="0" lvl="0" indent="-323639" algn="l" rtl="0">
              <a:lnSpc>
                <a:spcPct val="100000"/>
              </a:lnSpc>
              <a:spcBef>
                <a:spcPts val="0"/>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Pertama, kita asumsikan kita memiliki himpunan </a:t>
            </a:r>
            <a:r>
              <a:rPr lang="en-US" sz="1400" b="1" i="0" u="none" strike="noStrike" cap="none">
                <a:solidFill>
                  <a:srgbClr val="270A29"/>
                </a:solidFill>
                <a:latin typeface="Lato"/>
                <a:ea typeface="Lato"/>
                <a:cs typeface="Lato"/>
                <a:sym typeface="Lato"/>
              </a:rPr>
              <a:t>training data</a:t>
            </a:r>
            <a:r>
              <a:rPr lang="en-US" sz="1400" b="0" i="0" u="none" strike="noStrike" cap="none">
                <a:solidFill>
                  <a:srgbClr val="270A29"/>
                </a:solidFill>
                <a:latin typeface="Lato"/>
                <a:ea typeface="Lato"/>
                <a:cs typeface="Lato"/>
                <a:sym typeface="Lato"/>
              </a:rPr>
              <a:t> </a:t>
            </a:r>
            <a:endParaRPr sz="1400" b="0" i="0" u="none" strike="noStrike" cap="none">
              <a:solidFill>
                <a:srgbClr val="000000"/>
              </a:solidFill>
              <a:latin typeface="Lato"/>
              <a:ea typeface="Lato"/>
              <a:cs typeface="Lato"/>
              <a:sym typeface="Lato"/>
            </a:endParaRPr>
          </a:p>
          <a:p>
            <a:pPr marL="432000" marR="0" lvl="0" indent="-283635" algn="l" rtl="0">
              <a:lnSpc>
                <a:spcPct val="100000"/>
              </a:lnSpc>
              <a:spcBef>
                <a:spcPts val="641"/>
              </a:spcBef>
              <a:spcAft>
                <a:spcPts val="0"/>
              </a:spcAft>
              <a:buClr>
                <a:srgbClr val="000000"/>
              </a:buClr>
              <a:buSzPts val="630"/>
              <a:buFont typeface="Noto Sans Symbols"/>
              <a:buNone/>
            </a:pPr>
            <a:endParaRPr sz="1400" b="0" i="0" u="none" strike="noStrike" cap="none">
              <a:solidFill>
                <a:srgbClr val="000000"/>
              </a:solidFill>
              <a:latin typeface="Lato"/>
              <a:ea typeface="Lato"/>
              <a:cs typeface="Lato"/>
              <a:sym typeface="Lato"/>
            </a:endParaRPr>
          </a:p>
          <a:p>
            <a:pPr marL="432000" marR="0" lvl="0" indent="-283635" algn="l" rtl="0">
              <a:lnSpc>
                <a:spcPct val="100000"/>
              </a:lnSpc>
              <a:spcBef>
                <a:spcPts val="641"/>
              </a:spcBef>
              <a:spcAft>
                <a:spcPts val="0"/>
              </a:spcAft>
              <a:buClr>
                <a:srgbClr val="000000"/>
              </a:buClr>
              <a:buSzPts val="630"/>
              <a:buFont typeface="Noto Sans Symbols"/>
              <a:buNone/>
            </a:pPr>
            <a:endParaRPr sz="1400" b="0" i="0" u="none" strike="noStrike" cap="none">
              <a:solidFill>
                <a:srgbClr val="000000"/>
              </a:solidFill>
              <a:latin typeface="Lato"/>
              <a:ea typeface="Lato"/>
              <a:cs typeface="Lato"/>
              <a:sym typeface="Lato"/>
            </a:endParaRPr>
          </a:p>
          <a:p>
            <a:pPr marL="432000" marR="0" lvl="0" indent="-323639" algn="l" rtl="0">
              <a:lnSpc>
                <a:spcPct val="100000"/>
              </a:lnSpc>
              <a:spcBef>
                <a:spcPts val="64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Kedua, diguna</a:t>
            </a:r>
            <a:r>
              <a:rPr lang="en-US">
                <a:solidFill>
                  <a:srgbClr val="270A29"/>
                </a:solidFill>
                <a:latin typeface="Lato"/>
                <a:ea typeface="Lato"/>
                <a:cs typeface="Lato"/>
                <a:sym typeface="Lato"/>
              </a:rPr>
              <a:t>kan</a:t>
            </a:r>
            <a:r>
              <a:rPr lang="en-US" sz="1400" b="0" i="0" u="none" strike="noStrike" cap="none">
                <a:solidFill>
                  <a:srgbClr val="270A29"/>
                </a:solidFill>
                <a:latin typeface="Lato"/>
                <a:ea typeface="Lato"/>
                <a:cs typeface="Lato"/>
                <a:sym typeface="Lato"/>
              </a:rPr>
              <a:t> training data dan metode machine learning untuk melakukan estimasi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a:t>
            </a:r>
            <a:endParaRPr sz="1400" b="0" i="0" u="none" strike="noStrike" cap="none">
              <a:solidFill>
                <a:srgbClr val="000000"/>
              </a:solidFill>
              <a:latin typeface="Lato"/>
              <a:ea typeface="Lato"/>
              <a:cs typeface="Lato"/>
              <a:sym typeface="Lato"/>
            </a:endParaRPr>
          </a:p>
          <a:p>
            <a:pPr marL="432000" marR="0" lvl="0" indent="-323639" algn="l" rtl="0">
              <a:lnSpc>
                <a:spcPct val="100000"/>
              </a:lnSpc>
              <a:spcBef>
                <a:spcPts val="64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Metod</a:t>
            </a:r>
            <a:r>
              <a:rPr lang="en-US">
                <a:solidFill>
                  <a:srgbClr val="270A29"/>
                </a:solidFill>
                <a:latin typeface="Lato"/>
                <a:ea typeface="Lato"/>
                <a:cs typeface="Lato"/>
                <a:sym typeface="Lato"/>
              </a:rPr>
              <a:t>e</a:t>
            </a:r>
            <a:r>
              <a:rPr lang="en-US" sz="1400" b="0" i="0" u="none" strike="noStrike" cap="none">
                <a:solidFill>
                  <a:srgbClr val="270A29"/>
                </a:solidFill>
                <a:latin typeface="Lato"/>
                <a:ea typeface="Lato"/>
                <a:cs typeface="Lato"/>
                <a:sym typeface="Lato"/>
              </a:rPr>
              <a:t> yang digunakan:</a:t>
            </a:r>
            <a:endParaRPr sz="1400" b="0" i="0" u="none" strike="noStrike" cap="none">
              <a:solidFill>
                <a:srgbClr val="000000"/>
              </a:solidFill>
              <a:latin typeface="Lato"/>
              <a:ea typeface="Lato"/>
              <a:cs typeface="Lato"/>
              <a:sym typeface="Lato"/>
            </a:endParaRPr>
          </a:p>
          <a:p>
            <a:pPr marL="648000" marR="0" lvl="2" indent="-216000" algn="l" rtl="0">
              <a:lnSpc>
                <a:spcPct val="100000"/>
              </a:lnSpc>
              <a:spcBef>
                <a:spcPts val="56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Parametric </a:t>
            </a:r>
            <a:endParaRPr sz="1400" b="0" i="0" u="none" strike="noStrike" cap="none">
              <a:solidFill>
                <a:srgbClr val="000000"/>
              </a:solidFill>
              <a:latin typeface="Lato"/>
              <a:ea typeface="Lato"/>
              <a:cs typeface="Lato"/>
              <a:sym typeface="Lato"/>
            </a:endParaRPr>
          </a:p>
          <a:p>
            <a:pPr marL="648000" marR="0" lvl="2" indent="-216000" algn="l" rtl="0">
              <a:lnSpc>
                <a:spcPct val="100000"/>
              </a:lnSpc>
              <a:spcBef>
                <a:spcPts val="56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Non-parametric methods</a:t>
            </a:r>
            <a:endParaRPr sz="1400" b="0" i="0" u="none" strike="noStrike" cap="none">
              <a:solidFill>
                <a:srgbClr val="000000"/>
              </a:solidFill>
              <a:latin typeface="Lato"/>
              <a:ea typeface="Lato"/>
              <a:cs typeface="Lato"/>
              <a:sym typeface="Lato"/>
            </a:endParaRPr>
          </a:p>
        </p:txBody>
      </p:sp>
      <p:pic>
        <p:nvPicPr>
          <p:cNvPr id="306" name="Google Shape;306;p77"/>
          <p:cNvPicPr preferRelativeResize="0"/>
          <p:nvPr/>
        </p:nvPicPr>
        <p:blipFill rotWithShape="1">
          <a:blip r:embed="rId3">
            <a:alphaModFix/>
          </a:blip>
          <a:srcRect/>
          <a:stretch/>
        </p:blipFill>
        <p:spPr>
          <a:xfrm>
            <a:off x="5446440" y="2334240"/>
            <a:ext cx="3157200" cy="318240"/>
          </a:xfrm>
          <a:prstGeom prst="rect">
            <a:avLst/>
          </a:prstGeom>
          <a:noFill/>
          <a:ln>
            <a:noFill/>
          </a:ln>
        </p:spPr>
      </p:pic>
      <p:sp>
        <p:nvSpPr>
          <p:cNvPr id="307" name="Google Shape;307;p77"/>
          <p:cNvSpPr/>
          <p:nvPr/>
        </p:nvSpPr>
        <p:spPr>
          <a:xfrm>
            <a:off x="3387600" y="2580840"/>
            <a:ext cx="921600" cy="944640"/>
          </a:xfrm>
          <a:custGeom>
            <a:avLst/>
            <a:gdLst/>
            <a:ahLst/>
            <a:cxnLst/>
            <a:rect l="l" t="t" r="r" b="b"/>
            <a:pathLst>
              <a:path w="2562" h="2626" extrusionOk="0">
                <a:moveTo>
                  <a:pt x="0" y="656"/>
                </a:moveTo>
                <a:lnTo>
                  <a:pt x="1920" y="656"/>
                </a:lnTo>
                <a:lnTo>
                  <a:pt x="1920" y="0"/>
                </a:lnTo>
                <a:lnTo>
                  <a:pt x="2561" y="1312"/>
                </a:lnTo>
                <a:lnTo>
                  <a:pt x="1920" y="2625"/>
                </a:lnTo>
                <a:lnTo>
                  <a:pt x="1920" y="1968"/>
                </a:lnTo>
                <a:lnTo>
                  <a:pt x="0" y="1968"/>
                </a:lnTo>
                <a:lnTo>
                  <a:pt x="0" y="656"/>
                </a:lnTo>
              </a:path>
            </a:pathLst>
          </a:custGeom>
          <a:solidFill>
            <a:srgbClr val="729FCF"/>
          </a:solidFill>
          <a:ln w="9525" cap="flat" cmpd="sng">
            <a:solidFill>
              <a:srgbClr val="3465A4"/>
            </a:solidFill>
            <a:prstDash val="solid"/>
            <a:roun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399024" y="580489"/>
            <a:ext cx="7573066" cy="614762"/>
          </a:xfrm>
          <a:prstGeom prst="rect">
            <a:avLst/>
          </a:prstGeom>
          <a:noFill/>
          <a:ln>
            <a:noFill/>
          </a:ln>
        </p:spPr>
        <p:txBody>
          <a:bodyPr spcFirstLastPara="1" wrap="square" lIns="68484" tIns="34233" rIns="68484" bIns="34233" anchor="ctr" anchorCtr="0">
            <a:normAutofit/>
          </a:bodyPr>
          <a:lstStyle/>
          <a:p>
            <a:pPr>
              <a:buSzPts val="3600"/>
            </a:pPr>
            <a:r>
              <a:rPr lang="en-US" dirty="0" err="1"/>
              <a:t>Profil</a:t>
            </a:r>
            <a:r>
              <a:rPr lang="en-US" dirty="0"/>
              <a:t> </a:t>
            </a:r>
            <a:r>
              <a:rPr lang="en-US" dirty="0" err="1"/>
              <a:t>Pengajar</a:t>
            </a:r>
            <a:r>
              <a:rPr lang="en-US" dirty="0"/>
              <a:t>: </a:t>
            </a:r>
            <a:r>
              <a:rPr lang="id-ID" sz="2097" dirty="0"/>
              <a:t>Raynaldy Arief - Asisten</a:t>
            </a:r>
            <a:endParaRPr sz="2097" dirty="0"/>
          </a:p>
        </p:txBody>
      </p:sp>
      <p:sp>
        <p:nvSpPr>
          <p:cNvPr id="99" name="Google Shape;99;p2"/>
          <p:cNvSpPr txBox="1">
            <a:spLocks noGrp="1"/>
          </p:cNvSpPr>
          <p:nvPr>
            <p:ph type="body" idx="1"/>
          </p:nvPr>
        </p:nvSpPr>
        <p:spPr>
          <a:xfrm>
            <a:off x="2844189" y="1268178"/>
            <a:ext cx="5485806" cy="2934339"/>
          </a:xfrm>
          <a:prstGeom prst="rect">
            <a:avLst/>
          </a:prstGeom>
          <a:noFill/>
          <a:ln>
            <a:noFill/>
          </a:ln>
        </p:spPr>
        <p:txBody>
          <a:bodyPr spcFirstLastPara="1" wrap="square" lIns="68484" tIns="34233" rIns="68484" bIns="34233" anchor="t" anchorCtr="0">
            <a:normAutofit/>
          </a:bodyPr>
          <a:lstStyle/>
          <a:p>
            <a:pPr marL="0" indent="0">
              <a:spcBef>
                <a:spcPts val="0"/>
              </a:spcBef>
              <a:buSzPct val="100000"/>
              <a:buNone/>
            </a:pPr>
            <a:r>
              <a:rPr lang="en-US" sz="1498" b="1" dirty="0" err="1"/>
              <a:t>Jabatan</a:t>
            </a:r>
            <a:r>
              <a:rPr lang="en-US" sz="1498" b="1" dirty="0"/>
              <a:t> </a:t>
            </a:r>
            <a:r>
              <a:rPr lang="en-US" sz="1498" b="1" dirty="0" err="1"/>
              <a:t>Akademik</a:t>
            </a:r>
            <a:r>
              <a:rPr lang="en-US" sz="1498" b="1" dirty="0"/>
              <a:t>: </a:t>
            </a:r>
            <a:r>
              <a:rPr lang="id-ID" sz="1498" dirty="0"/>
              <a:t>Mahasiswa</a:t>
            </a:r>
            <a:endParaRPr sz="1498" dirty="0"/>
          </a:p>
          <a:p>
            <a:pPr marL="0" indent="0">
              <a:buSzPct val="100000"/>
              <a:buNone/>
            </a:pPr>
            <a:endParaRPr sz="1498" b="1" dirty="0"/>
          </a:p>
          <a:p>
            <a:pPr marL="0" indent="0">
              <a:buSzPct val="100000"/>
              <a:buNone/>
            </a:pPr>
            <a:r>
              <a:rPr lang="en-US" sz="1498" b="1" dirty="0" err="1"/>
              <a:t>Latar</a:t>
            </a:r>
            <a:r>
              <a:rPr lang="en-US" sz="1498" b="1" dirty="0"/>
              <a:t> </a:t>
            </a:r>
            <a:r>
              <a:rPr lang="en-US" sz="1498" b="1" dirty="0" err="1"/>
              <a:t>Belakang</a:t>
            </a:r>
            <a:r>
              <a:rPr lang="en-US" sz="1498" b="1" dirty="0"/>
              <a:t> Pendidikan:</a:t>
            </a:r>
            <a:endParaRPr sz="1498" dirty="0"/>
          </a:p>
          <a:p>
            <a:pPr marL="171240" indent="-171240">
              <a:buSzPct val="100000"/>
            </a:pPr>
            <a:r>
              <a:rPr lang="id-ID" sz="1498" dirty="0"/>
              <a:t>SMA</a:t>
            </a:r>
            <a:r>
              <a:rPr lang="en-US" sz="1498" dirty="0"/>
              <a:t>: </a:t>
            </a:r>
            <a:r>
              <a:rPr lang="id-ID" sz="1498" dirty="0"/>
              <a:t>SMA Negeri 3 Palopo</a:t>
            </a:r>
          </a:p>
          <a:p>
            <a:pPr marL="171240" indent="-171240">
              <a:buSzPct val="100000"/>
            </a:pPr>
            <a:r>
              <a:rPr lang="id-ID" sz="1498" dirty="0"/>
              <a:t>S1: Universitas Hasanuddin (Semester 7)</a:t>
            </a:r>
          </a:p>
          <a:p>
            <a:pPr marL="171240" indent="-171240">
              <a:buSzPct val="100000"/>
            </a:pPr>
            <a:endParaRPr sz="1498" b="1" dirty="0"/>
          </a:p>
          <a:p>
            <a:pPr marL="0" indent="0">
              <a:buSzPct val="100000"/>
              <a:buNone/>
            </a:pPr>
            <a:r>
              <a:rPr lang="en-US" sz="1498" b="1" dirty="0"/>
              <a:t>Riwayat/</a:t>
            </a:r>
            <a:r>
              <a:rPr lang="en-US" sz="1498" b="1" dirty="0" err="1"/>
              <a:t>Pengalaman</a:t>
            </a:r>
            <a:r>
              <a:rPr lang="en-US" sz="1498" b="1" dirty="0"/>
              <a:t> </a:t>
            </a:r>
            <a:r>
              <a:rPr lang="en-US" sz="1498" b="1" dirty="0" err="1"/>
              <a:t>Pekerjaan</a:t>
            </a:r>
            <a:r>
              <a:rPr lang="en-US" sz="1498" b="1" dirty="0"/>
              <a:t>:</a:t>
            </a:r>
            <a:endParaRPr sz="1498" dirty="0"/>
          </a:p>
          <a:p>
            <a:pPr marL="171240" indent="-171240">
              <a:buSzPct val="100000"/>
            </a:pPr>
            <a:r>
              <a:rPr lang="id-ID" sz="1498" dirty="0"/>
              <a:t>Asisten Lab RPL UNHAS</a:t>
            </a:r>
            <a:endParaRPr sz="1498" dirty="0"/>
          </a:p>
        </p:txBody>
      </p:sp>
      <p:sp>
        <p:nvSpPr>
          <p:cNvPr id="101" name="Google Shape;101;p2"/>
          <p:cNvSpPr/>
          <p:nvPr/>
        </p:nvSpPr>
        <p:spPr>
          <a:xfrm>
            <a:off x="814008" y="1268177"/>
            <a:ext cx="1408477" cy="1795691"/>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68484" tIns="34233" rIns="68484" bIns="34233" anchor="ctr" anchorCtr="0">
            <a:noAutofit/>
          </a:bodyPr>
          <a:lstStyle/>
          <a:p>
            <a:pPr algn="ctr">
              <a:buSzPts val="1800"/>
            </a:pPr>
            <a:r>
              <a:rPr lang="en-US" sz="1348">
                <a:solidFill>
                  <a:schemeClr val="lt1"/>
                </a:solidFill>
                <a:latin typeface="Corbel"/>
                <a:ea typeface="Corbel"/>
                <a:cs typeface="Corbel"/>
                <a:sym typeface="Corbel"/>
              </a:rPr>
              <a:t>Poto</a:t>
            </a:r>
            <a:br>
              <a:rPr lang="en-US" sz="1348">
                <a:solidFill>
                  <a:schemeClr val="lt1"/>
                </a:solidFill>
                <a:latin typeface="Corbel"/>
                <a:ea typeface="Corbel"/>
                <a:cs typeface="Corbel"/>
                <a:sym typeface="Corbel"/>
              </a:rPr>
            </a:br>
            <a:r>
              <a:rPr lang="en-US" sz="1348">
                <a:solidFill>
                  <a:schemeClr val="lt1"/>
                </a:solidFill>
                <a:latin typeface="Corbel"/>
                <a:ea typeface="Corbel"/>
                <a:cs typeface="Corbel"/>
                <a:sym typeface="Corbel"/>
              </a:rPr>
              <a:t>Pengajar</a:t>
            </a:r>
            <a:endParaRPr sz="1348">
              <a:solidFill>
                <a:schemeClr val="lt1"/>
              </a:solidFill>
              <a:latin typeface="Corbel"/>
              <a:ea typeface="Corbel"/>
              <a:cs typeface="Corbel"/>
              <a:sym typeface="Corbel"/>
            </a:endParaRPr>
          </a:p>
        </p:txBody>
      </p:sp>
      <p:sp>
        <p:nvSpPr>
          <p:cNvPr id="102" name="Google Shape;102;p2"/>
          <p:cNvSpPr txBox="1"/>
          <p:nvPr/>
        </p:nvSpPr>
        <p:spPr>
          <a:xfrm>
            <a:off x="374341" y="3291059"/>
            <a:ext cx="2272384" cy="1223770"/>
          </a:xfrm>
          <a:prstGeom prst="rect">
            <a:avLst/>
          </a:prstGeom>
          <a:noFill/>
          <a:ln>
            <a:noFill/>
          </a:ln>
        </p:spPr>
        <p:txBody>
          <a:bodyPr spcFirstLastPara="1" wrap="square" lIns="68484" tIns="34233" rIns="68484" bIns="34233" anchor="t" anchorCtr="0">
            <a:normAutofit/>
          </a:bodyPr>
          <a:lstStyle/>
          <a:p>
            <a:pPr algn="ctr">
              <a:lnSpc>
                <a:spcPct val="90000"/>
              </a:lnSpc>
              <a:buClr>
                <a:schemeClr val="dk1"/>
              </a:buClr>
              <a:buSzPts val="1600"/>
            </a:pPr>
            <a:r>
              <a:rPr lang="en-US" sz="1199" b="1" dirty="0" err="1">
                <a:solidFill>
                  <a:schemeClr val="dk1"/>
                </a:solidFill>
                <a:latin typeface="Corbel"/>
                <a:ea typeface="Corbel"/>
                <a:cs typeface="Corbel"/>
                <a:sym typeface="Corbel"/>
              </a:rPr>
              <a:t>Contak</a:t>
            </a:r>
            <a:r>
              <a:rPr lang="en-US" sz="1199" b="1" dirty="0">
                <a:solidFill>
                  <a:schemeClr val="dk1"/>
                </a:solidFill>
                <a:latin typeface="Corbel"/>
                <a:ea typeface="Corbel"/>
                <a:cs typeface="Corbel"/>
                <a:sym typeface="Corbel"/>
              </a:rPr>
              <a:t> </a:t>
            </a:r>
            <a:r>
              <a:rPr lang="en-US" sz="1199" b="1" dirty="0" err="1">
                <a:solidFill>
                  <a:schemeClr val="dk1"/>
                </a:solidFill>
                <a:latin typeface="Corbel"/>
                <a:ea typeface="Corbel"/>
                <a:cs typeface="Corbel"/>
                <a:sym typeface="Corbel"/>
              </a:rPr>
              <a:t>Pengajar</a:t>
            </a:r>
            <a:r>
              <a:rPr lang="en-US" sz="1199" b="1" dirty="0">
                <a:solidFill>
                  <a:schemeClr val="dk1"/>
                </a:solidFill>
                <a:latin typeface="Corbel"/>
                <a:ea typeface="Corbel"/>
                <a:cs typeface="Corbel"/>
                <a:sym typeface="Corbel"/>
              </a:rPr>
              <a:t>:</a:t>
            </a:r>
            <a:endParaRPr sz="1049" dirty="0"/>
          </a:p>
          <a:p>
            <a:pPr algn="ctr">
              <a:lnSpc>
                <a:spcPct val="90000"/>
              </a:lnSpc>
              <a:spcBef>
                <a:spcPts val="749"/>
              </a:spcBef>
              <a:buClr>
                <a:schemeClr val="dk1"/>
              </a:buClr>
              <a:buSzPts val="1400"/>
            </a:pPr>
            <a:r>
              <a:rPr lang="en-US" sz="1049" dirty="0" err="1">
                <a:solidFill>
                  <a:schemeClr val="dk1"/>
                </a:solidFill>
                <a:latin typeface="Corbel"/>
                <a:ea typeface="Corbel"/>
                <a:cs typeface="Corbel"/>
                <a:sym typeface="Corbel"/>
              </a:rPr>
              <a:t>Ponsel</a:t>
            </a:r>
            <a:r>
              <a:rPr lang="en-US" sz="1049" dirty="0">
                <a:solidFill>
                  <a:schemeClr val="dk1"/>
                </a:solidFill>
                <a:latin typeface="Corbel"/>
                <a:ea typeface="Corbel"/>
                <a:cs typeface="Corbel"/>
                <a:sym typeface="Corbel"/>
              </a:rPr>
              <a:t>:</a:t>
            </a:r>
            <a:endParaRPr sz="1049" dirty="0"/>
          </a:p>
          <a:p>
            <a:pPr algn="ctr">
              <a:lnSpc>
                <a:spcPct val="90000"/>
              </a:lnSpc>
              <a:spcBef>
                <a:spcPts val="749"/>
              </a:spcBef>
              <a:buClr>
                <a:schemeClr val="dk1"/>
              </a:buClr>
              <a:buSzPts val="1400"/>
            </a:pPr>
            <a:r>
              <a:rPr lang="en-US" sz="1049" dirty="0">
                <a:solidFill>
                  <a:schemeClr val="dk1"/>
                </a:solidFill>
                <a:latin typeface="Corbel"/>
                <a:ea typeface="Corbel"/>
                <a:cs typeface="Corbel"/>
                <a:sym typeface="Corbel"/>
              </a:rPr>
              <a:t>0</a:t>
            </a:r>
            <a:r>
              <a:rPr lang="id-ID" sz="1049" dirty="0">
                <a:solidFill>
                  <a:schemeClr val="dk1"/>
                </a:solidFill>
                <a:latin typeface="Corbel"/>
                <a:ea typeface="Corbel"/>
                <a:cs typeface="Corbel"/>
                <a:sym typeface="Corbel"/>
              </a:rPr>
              <a:t>82343900200</a:t>
            </a:r>
            <a:endParaRPr sz="1049" dirty="0">
              <a:solidFill>
                <a:schemeClr val="dk1"/>
              </a:solidFill>
              <a:latin typeface="Corbel"/>
              <a:ea typeface="Corbel"/>
              <a:cs typeface="Corbel"/>
              <a:sym typeface="Corbel"/>
            </a:endParaRPr>
          </a:p>
          <a:p>
            <a:pPr algn="ctr">
              <a:lnSpc>
                <a:spcPct val="90000"/>
              </a:lnSpc>
              <a:spcBef>
                <a:spcPts val="749"/>
              </a:spcBef>
              <a:buClr>
                <a:schemeClr val="dk1"/>
              </a:buClr>
              <a:buSzPts val="1400"/>
            </a:pPr>
            <a:r>
              <a:rPr lang="en-US" sz="1049" dirty="0">
                <a:solidFill>
                  <a:schemeClr val="dk1"/>
                </a:solidFill>
                <a:latin typeface="Corbel"/>
                <a:ea typeface="Corbel"/>
                <a:cs typeface="Corbel"/>
                <a:sym typeface="Corbel"/>
              </a:rPr>
              <a:t>Email:</a:t>
            </a:r>
            <a:endParaRPr sz="1049" dirty="0"/>
          </a:p>
          <a:p>
            <a:pPr algn="ctr">
              <a:lnSpc>
                <a:spcPct val="90000"/>
              </a:lnSpc>
              <a:spcBef>
                <a:spcPts val="749"/>
              </a:spcBef>
              <a:buClr>
                <a:schemeClr val="dk1"/>
              </a:buClr>
              <a:buSzPts val="1400"/>
            </a:pPr>
            <a:r>
              <a:rPr lang="id-ID" sz="1049" dirty="0">
                <a:solidFill>
                  <a:schemeClr val="dk1"/>
                </a:solidFill>
                <a:latin typeface="Corbel"/>
                <a:ea typeface="Corbel"/>
                <a:cs typeface="Corbel"/>
                <a:sym typeface="Corbel"/>
                <a:hlinkClick r:id="rId3"/>
              </a:rPr>
              <a:t>raynaldy.arief2731@gmail.com</a:t>
            </a:r>
            <a:endParaRPr lang="id-ID" sz="1049" dirty="0">
              <a:solidFill>
                <a:schemeClr val="dk1"/>
              </a:solidFill>
              <a:latin typeface="Corbel"/>
              <a:ea typeface="Corbel"/>
              <a:cs typeface="Corbel"/>
              <a:sym typeface="Corbel"/>
            </a:endParaRPr>
          </a:p>
          <a:p>
            <a:pPr algn="ctr">
              <a:lnSpc>
                <a:spcPct val="90000"/>
              </a:lnSpc>
              <a:spcBef>
                <a:spcPts val="749"/>
              </a:spcBef>
              <a:buClr>
                <a:schemeClr val="dk1"/>
              </a:buClr>
              <a:buSzPts val="1400"/>
            </a:pPr>
            <a:endParaRPr sz="1049" dirty="0">
              <a:solidFill>
                <a:schemeClr val="dk1"/>
              </a:solidFill>
              <a:latin typeface="Corbel"/>
              <a:ea typeface="Corbel"/>
              <a:cs typeface="Corbel"/>
              <a:sym typeface="Corbel"/>
            </a:endParaRPr>
          </a:p>
          <a:p>
            <a:pPr>
              <a:lnSpc>
                <a:spcPct val="90000"/>
              </a:lnSpc>
              <a:spcBef>
                <a:spcPts val="749"/>
              </a:spcBef>
              <a:buClr>
                <a:schemeClr val="dk1"/>
              </a:buClr>
              <a:buSzPts val="2000"/>
            </a:pPr>
            <a:endParaRPr sz="1498" dirty="0">
              <a:solidFill>
                <a:schemeClr val="dk1"/>
              </a:solidFill>
              <a:latin typeface="Corbel"/>
              <a:ea typeface="Corbel"/>
              <a:cs typeface="Corbel"/>
              <a:sym typeface="Corbel"/>
            </a:endParaRPr>
          </a:p>
        </p:txBody>
      </p:sp>
      <p:pic>
        <p:nvPicPr>
          <p:cNvPr id="3" name="Picture 2">
            <a:extLst>
              <a:ext uri="{FF2B5EF4-FFF2-40B4-BE49-F238E27FC236}">
                <a16:creationId xmlns:a16="http://schemas.microsoft.com/office/drawing/2014/main" id="{65871C8A-8EE5-4056-BFF1-C1B4E7B32384}"/>
              </a:ext>
            </a:extLst>
          </p:cNvPr>
          <p:cNvPicPr>
            <a:picLocks noChangeAspect="1"/>
          </p:cNvPicPr>
          <p:nvPr/>
        </p:nvPicPr>
        <p:blipFill rotWithShape="1">
          <a:blip r:embed="rId4"/>
          <a:srcRect l="18706" t="5696" r="18361" b="10033"/>
          <a:stretch/>
        </p:blipFill>
        <p:spPr>
          <a:xfrm>
            <a:off x="814008" y="1262007"/>
            <a:ext cx="1408477" cy="1886665"/>
          </a:xfrm>
          <a:prstGeom prst="rect">
            <a:avLst/>
          </a:prstGeom>
        </p:spPr>
      </p:pic>
    </p:spTree>
    <p:extLst>
      <p:ext uri="{BB962C8B-B14F-4D97-AF65-F5344CB8AC3E}">
        <p14:creationId xmlns:p14="http://schemas.microsoft.com/office/powerpoint/2010/main" val="1172574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78"/>
          <p:cNvSpPr/>
          <p:nvPr/>
        </p:nvSpPr>
        <p:spPr>
          <a:xfrm>
            <a:off x="145800" y="1085748"/>
            <a:ext cx="8810400" cy="3565800"/>
          </a:xfrm>
          <a:prstGeom prst="rect">
            <a:avLst/>
          </a:prstGeom>
          <a:noFill/>
          <a:ln>
            <a:noFill/>
          </a:ln>
        </p:spPr>
        <p:txBody>
          <a:bodyPr spcFirstLastPara="1" wrap="square" lIns="90000" tIns="45000" rIns="90000" bIns="45000" anchor="t" anchorCtr="0">
            <a:noAutofit/>
          </a:bodyPr>
          <a:lstStyle/>
          <a:p>
            <a:pPr marL="343080" marR="0" lvl="0" indent="-342360" algn="l" rtl="0">
              <a:lnSpc>
                <a:spcPct val="100000"/>
              </a:lnSpc>
              <a:spcBef>
                <a:spcPts val="0"/>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By producing a good estimate for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 where the variance of </a:t>
            </a:r>
            <a:r>
              <a:rPr lang="en-US" sz="1400" b="0" i="1" u="none" strike="noStrike" cap="none">
                <a:solidFill>
                  <a:srgbClr val="270A29"/>
                </a:solidFill>
                <a:latin typeface="Lato"/>
                <a:ea typeface="Lato"/>
                <a:cs typeface="Lato"/>
                <a:sym typeface="Lato"/>
              </a:rPr>
              <a:t>ε</a:t>
            </a:r>
            <a:r>
              <a:rPr lang="en-US" sz="1400" b="0" i="0" u="none" strike="noStrike" cap="none">
                <a:solidFill>
                  <a:srgbClr val="270A29"/>
                </a:solidFill>
                <a:latin typeface="Lato"/>
                <a:ea typeface="Lato"/>
                <a:cs typeface="Lato"/>
                <a:sym typeface="Lato"/>
              </a:rPr>
              <a:t> is not too large, then we can make accurate predictions for the response variable, </a:t>
            </a:r>
            <a:r>
              <a:rPr lang="en-US" sz="1400" b="0" i="1" u="none" strike="noStrike" cap="none">
                <a:solidFill>
                  <a:srgbClr val="270A29"/>
                </a:solidFill>
                <a:latin typeface="Lato"/>
                <a:ea typeface="Lato"/>
                <a:cs typeface="Lato"/>
                <a:sym typeface="Lato"/>
              </a:rPr>
              <a:t>Y,</a:t>
            </a:r>
            <a:r>
              <a:rPr lang="en-US" sz="1400" b="0" i="0" u="none" strike="noStrike" cap="none">
                <a:solidFill>
                  <a:srgbClr val="270A29"/>
                </a:solidFill>
                <a:latin typeface="Lato"/>
                <a:ea typeface="Lato"/>
                <a:cs typeface="Lato"/>
                <a:sym typeface="Lato"/>
              </a:rPr>
              <a:t> based on a new value of </a:t>
            </a:r>
            <a:r>
              <a:rPr lang="en-US" sz="1400" b="1" i="1" u="none" strike="noStrike" cap="none">
                <a:solidFill>
                  <a:srgbClr val="270A29"/>
                </a:solidFill>
                <a:latin typeface="Lato"/>
                <a:ea typeface="Lato"/>
                <a:cs typeface="Lato"/>
                <a:sym typeface="Lato"/>
              </a:rPr>
              <a:t>X</a:t>
            </a:r>
            <a:r>
              <a:rPr lang="en-US" sz="1400" b="0" i="1" u="none" strike="noStrike" cap="none">
                <a:solidFill>
                  <a:srgbClr val="270A29"/>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We can predict </a:t>
            </a:r>
            <a:r>
              <a:rPr lang="en-US" sz="1400" b="0" i="1" u="none" strike="noStrike" cap="none">
                <a:solidFill>
                  <a:srgbClr val="270A29"/>
                </a:solidFill>
                <a:latin typeface="Lato"/>
                <a:ea typeface="Lato"/>
                <a:cs typeface="Lato"/>
                <a:sym typeface="Lato"/>
              </a:rPr>
              <a:t>Y</a:t>
            </a:r>
            <a:r>
              <a:rPr lang="en-US" sz="1400" b="0" i="0" u="none" strike="noStrike" cap="none">
                <a:solidFill>
                  <a:srgbClr val="270A29"/>
                </a:solidFill>
                <a:latin typeface="Lato"/>
                <a:ea typeface="Lato"/>
                <a:cs typeface="Lato"/>
                <a:sym typeface="Lato"/>
              </a:rPr>
              <a:t> using (</a:t>
            </a:r>
            <a:r>
              <a:rPr lang="en-US" sz="1400" b="1" i="1" u="none" strike="noStrike" cap="none">
                <a:solidFill>
                  <a:srgbClr val="270A29"/>
                </a:solidFill>
                <a:latin typeface="Lato"/>
                <a:ea typeface="Lato"/>
                <a:cs typeface="Lato"/>
                <a:sym typeface="Lato"/>
              </a:rPr>
              <a:t>X</a:t>
            </a:r>
            <a:r>
              <a:rPr lang="en-US" sz="1400" b="1" i="0" u="none" strike="noStrike" cap="none">
                <a:solidFill>
                  <a:srgbClr val="270A29"/>
                </a:solidFill>
                <a:latin typeface="Lato"/>
                <a:ea typeface="Lato"/>
                <a:cs typeface="Lato"/>
                <a:sym typeface="Lato"/>
              </a:rPr>
              <a:t>) </a:t>
            </a:r>
            <a:r>
              <a:rPr lang="en-US" sz="1400" b="0" i="0" u="none" strike="noStrike" cap="none">
                <a:solidFill>
                  <a:srgbClr val="270A29"/>
                </a:solidFill>
                <a:latin typeface="Lato"/>
                <a:ea typeface="Lato"/>
                <a:cs typeface="Lato"/>
                <a:sym typeface="Lato"/>
              </a:rPr>
              <a:t>where  represents our estimate for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 and  represents the resulting prediction for </a:t>
            </a:r>
            <a:r>
              <a:rPr lang="en-US" sz="1400" b="0" i="1" u="none" strike="noStrike" cap="none">
                <a:solidFill>
                  <a:srgbClr val="270A29"/>
                </a:solidFill>
                <a:latin typeface="Lato"/>
                <a:ea typeface="Lato"/>
                <a:cs typeface="Lato"/>
                <a:sym typeface="Lato"/>
              </a:rPr>
              <a:t>Y</a:t>
            </a:r>
            <a:r>
              <a:rPr lang="en-US" sz="1400" b="0" i="0" u="none" strike="noStrike" cap="none">
                <a:solidFill>
                  <a:srgbClr val="270A29"/>
                </a:solidFill>
                <a:latin typeface="Lato"/>
                <a:ea typeface="Lato"/>
                <a:cs typeface="Lato"/>
                <a:sym typeface="Lato"/>
              </a:rPr>
              <a:t>.  </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The accuracy of  as a prediction for </a:t>
            </a:r>
            <a:r>
              <a:rPr lang="en-US" sz="1400" b="0" i="1" u="none" strike="noStrike" cap="none">
                <a:solidFill>
                  <a:srgbClr val="270A29"/>
                </a:solidFill>
                <a:latin typeface="Lato"/>
                <a:ea typeface="Lato"/>
                <a:cs typeface="Lato"/>
                <a:sym typeface="Lato"/>
              </a:rPr>
              <a:t>Y</a:t>
            </a:r>
            <a:r>
              <a:rPr lang="en-US" sz="1400" b="0" i="0" u="none" strike="noStrike" cap="none">
                <a:solidFill>
                  <a:srgbClr val="270A29"/>
                </a:solidFill>
                <a:latin typeface="Lato"/>
                <a:ea typeface="Lato"/>
                <a:cs typeface="Lato"/>
                <a:sym typeface="Lato"/>
              </a:rPr>
              <a:t> depends on:</a:t>
            </a:r>
            <a:endParaRPr sz="1400" b="0" i="0" u="none" strike="noStrike" cap="none">
              <a:solidFill>
                <a:srgbClr val="000000"/>
              </a:solidFill>
              <a:latin typeface="Arial"/>
              <a:ea typeface="Arial"/>
              <a:cs typeface="Arial"/>
              <a:sym typeface="Arial"/>
            </a:endParaRPr>
          </a:p>
          <a:p>
            <a:pPr marL="864000" marR="0" lvl="1" indent="-323639" algn="l" rtl="0">
              <a:lnSpc>
                <a:spcPct val="100000"/>
              </a:lnSpc>
              <a:spcBef>
                <a:spcPts val="145"/>
              </a:spcBef>
              <a:spcAft>
                <a:spcPts val="0"/>
              </a:spcAft>
              <a:buClr>
                <a:srgbClr val="000000"/>
              </a:buClr>
              <a:buSzPts val="1050"/>
              <a:buFont typeface="Noto Sans Symbols"/>
              <a:buChar char="−"/>
            </a:pPr>
            <a:r>
              <a:rPr lang="en-US" sz="1400" b="0" i="1" u="none" strike="noStrike" cap="none">
                <a:solidFill>
                  <a:srgbClr val="270A29"/>
                </a:solidFill>
                <a:latin typeface="Lato"/>
                <a:ea typeface="Lato"/>
                <a:cs typeface="Lato"/>
                <a:sym typeface="Lato"/>
              </a:rPr>
              <a:t>Reducible error</a:t>
            </a:r>
            <a:endParaRPr sz="1400" b="0" i="0" u="none" strike="noStrike" cap="none">
              <a:solidFill>
                <a:srgbClr val="000000"/>
              </a:solidFill>
              <a:latin typeface="Arial"/>
              <a:ea typeface="Arial"/>
              <a:cs typeface="Arial"/>
              <a:sym typeface="Arial"/>
            </a:endParaRPr>
          </a:p>
          <a:p>
            <a:pPr marL="864000" marR="0" lvl="1" indent="-323639" algn="l" rtl="0">
              <a:lnSpc>
                <a:spcPct val="100000"/>
              </a:lnSpc>
              <a:spcBef>
                <a:spcPts val="145"/>
              </a:spcBef>
              <a:spcAft>
                <a:spcPts val="0"/>
              </a:spcAft>
              <a:buClr>
                <a:srgbClr val="000000"/>
              </a:buClr>
              <a:buSzPts val="1050"/>
              <a:buFont typeface="Noto Sans Symbols"/>
              <a:buChar char="−"/>
            </a:pPr>
            <a:r>
              <a:rPr lang="en-US" sz="1400" b="0" i="1" u="none" strike="noStrike" cap="none">
                <a:solidFill>
                  <a:srgbClr val="270A29"/>
                </a:solidFill>
                <a:latin typeface="Lato"/>
                <a:ea typeface="Lato"/>
                <a:cs typeface="Lato"/>
                <a:sym typeface="Lato"/>
              </a:rPr>
              <a:t>Irreducible error</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Note that  will not be a perfect estimate for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 this inaccuracy introduces error.</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This error is </a:t>
            </a:r>
            <a:r>
              <a:rPr lang="en-US" sz="1400" b="0" i="1" u="none" strike="noStrike" cap="none">
                <a:solidFill>
                  <a:srgbClr val="270A29"/>
                </a:solidFill>
                <a:latin typeface="Lato"/>
                <a:ea typeface="Lato"/>
                <a:cs typeface="Lato"/>
                <a:sym typeface="Lato"/>
              </a:rPr>
              <a:t>reducible</a:t>
            </a:r>
            <a:r>
              <a:rPr lang="en-US" sz="1400" b="0" i="0" u="none" strike="noStrike" cap="none">
                <a:solidFill>
                  <a:srgbClr val="270A29"/>
                </a:solidFill>
                <a:latin typeface="Lato"/>
                <a:ea typeface="Lato"/>
                <a:cs typeface="Lato"/>
                <a:sym typeface="Lato"/>
              </a:rPr>
              <a:t> because we can potentially improve the accuracy of the estimated (i.e. hypothesis) function  by using the most appropriate learning technique to estimate the target function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Even if we could perfectly estimate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 there is still variability associated with </a:t>
            </a:r>
            <a:r>
              <a:rPr lang="en-US" sz="1400" b="0" i="1" u="none" strike="noStrike" cap="none">
                <a:solidFill>
                  <a:srgbClr val="270A29"/>
                </a:solidFill>
                <a:latin typeface="Lato"/>
                <a:ea typeface="Lato"/>
                <a:cs typeface="Lato"/>
                <a:sym typeface="Lato"/>
              </a:rPr>
              <a:t>ε</a:t>
            </a:r>
            <a:r>
              <a:rPr lang="en-US" sz="1400" b="0" i="0" u="none" strike="noStrike" cap="none">
                <a:solidFill>
                  <a:srgbClr val="270A29"/>
                </a:solidFill>
                <a:latin typeface="Lato"/>
                <a:ea typeface="Lato"/>
                <a:cs typeface="Lato"/>
                <a:sym typeface="Lato"/>
              </a:rPr>
              <a:t> that affects the accuracy of predictions = </a:t>
            </a:r>
            <a:r>
              <a:rPr lang="en-US" sz="1400" b="0" i="1" u="none" strike="noStrike" cap="none">
                <a:solidFill>
                  <a:srgbClr val="270A29"/>
                </a:solidFill>
                <a:latin typeface="Lato"/>
                <a:ea typeface="Lato"/>
                <a:cs typeface="Lato"/>
                <a:sym typeface="Lato"/>
              </a:rPr>
              <a:t>irreducible</a:t>
            </a:r>
            <a:r>
              <a:rPr lang="en-US" sz="1400" b="0" i="0" u="none" strike="noStrike" cap="none">
                <a:solidFill>
                  <a:srgbClr val="270A29"/>
                </a:solidFill>
                <a:latin typeface="Lato"/>
                <a:ea typeface="Lato"/>
                <a:cs typeface="Lato"/>
                <a:sym typeface="Lato"/>
              </a:rPr>
              <a:t> error.</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Average of the squared difference between the predicted and actual value of </a:t>
            </a:r>
            <a:r>
              <a:rPr lang="en-US" sz="1400" b="0" i="1" u="none" strike="noStrike" cap="none">
                <a:solidFill>
                  <a:srgbClr val="270A29"/>
                </a:solidFill>
                <a:latin typeface="Lato"/>
                <a:ea typeface="Lato"/>
                <a:cs typeface="Lato"/>
                <a:sym typeface="Lato"/>
              </a:rPr>
              <a:t>Y</a:t>
            </a:r>
            <a:r>
              <a:rPr lang="en-US" sz="1400" b="0" i="0" u="none" strike="noStrike" cap="none">
                <a:solidFill>
                  <a:srgbClr val="270A29"/>
                </a:solidFill>
                <a:latin typeface="Lato"/>
                <a:ea typeface="Lato"/>
                <a:cs typeface="Lato"/>
                <a:sym typeface="Lato"/>
              </a:rPr>
              <a:t>. </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Var(</a:t>
            </a:r>
            <a:r>
              <a:rPr lang="en-US" sz="1400" b="0" i="1" u="none" strike="noStrike" cap="none">
                <a:solidFill>
                  <a:srgbClr val="270A29"/>
                </a:solidFill>
                <a:latin typeface="Lato"/>
                <a:ea typeface="Lato"/>
                <a:cs typeface="Lato"/>
                <a:sym typeface="Lato"/>
              </a:rPr>
              <a:t>ε</a:t>
            </a:r>
            <a:r>
              <a:rPr lang="en-US" sz="1400" b="0" i="0" u="none" strike="noStrike" cap="none">
                <a:solidFill>
                  <a:srgbClr val="270A29"/>
                </a:solidFill>
                <a:latin typeface="Lato"/>
                <a:ea typeface="Lato"/>
                <a:cs typeface="Lato"/>
                <a:sym typeface="Lato"/>
              </a:rPr>
              <a:t>) represents the </a:t>
            </a:r>
            <a:r>
              <a:rPr lang="en-US" sz="1400" b="0" i="1" u="none" strike="noStrike" cap="none">
                <a:solidFill>
                  <a:srgbClr val="270A29"/>
                </a:solidFill>
                <a:latin typeface="Lato"/>
                <a:ea typeface="Lato"/>
                <a:cs typeface="Lato"/>
                <a:sym typeface="Lato"/>
              </a:rPr>
              <a:t>variance</a:t>
            </a:r>
            <a:r>
              <a:rPr lang="en-US" sz="1400" b="0" i="0" u="none" strike="noStrike" cap="none">
                <a:solidFill>
                  <a:srgbClr val="270A29"/>
                </a:solidFill>
                <a:latin typeface="Lato"/>
                <a:ea typeface="Lato"/>
                <a:cs typeface="Lato"/>
                <a:sym typeface="Lato"/>
              </a:rPr>
              <a:t> associated with </a:t>
            </a:r>
            <a:r>
              <a:rPr lang="en-US" sz="1400" b="0" i="1" u="none" strike="noStrike" cap="none">
                <a:solidFill>
                  <a:srgbClr val="270A29"/>
                </a:solidFill>
                <a:latin typeface="Lato"/>
                <a:ea typeface="Lato"/>
                <a:cs typeface="Lato"/>
                <a:sym typeface="Lato"/>
              </a:rPr>
              <a:t>ε</a:t>
            </a:r>
            <a:r>
              <a:rPr lang="en-US" sz="1400" b="0" i="0" u="none" strike="noStrike" cap="none">
                <a:solidFill>
                  <a:srgbClr val="270A29"/>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a:p>
            <a:pPr marL="343080" marR="0" lvl="0" indent="-342360" algn="l" rtl="0">
              <a:lnSpc>
                <a:spcPct val="100000"/>
              </a:lnSpc>
              <a:spcBef>
                <a:spcPts val="145"/>
              </a:spcBef>
              <a:spcAft>
                <a:spcPts val="0"/>
              </a:spcAft>
              <a:buClr>
                <a:srgbClr val="270A29"/>
              </a:buClr>
              <a:buSzPts val="980"/>
              <a:buFont typeface="Noto Sans Symbols"/>
              <a:buChar char="▪"/>
            </a:pPr>
            <a:r>
              <a:rPr lang="en-US" sz="1400" b="0" i="0" u="none" strike="noStrike" cap="none">
                <a:solidFill>
                  <a:srgbClr val="270A29"/>
                </a:solidFill>
                <a:latin typeface="Lato"/>
                <a:ea typeface="Lato"/>
                <a:cs typeface="Lato"/>
                <a:sym typeface="Lato"/>
              </a:rPr>
              <a:t>Our aim is to minimize the reducible error!!</a:t>
            </a:r>
            <a:endParaRPr sz="1400" b="0" i="0" u="none" strike="noStrike" cap="none">
              <a:solidFill>
                <a:srgbClr val="000000"/>
              </a:solidFill>
              <a:latin typeface="Arial"/>
              <a:ea typeface="Arial"/>
              <a:cs typeface="Arial"/>
              <a:sym typeface="Arial"/>
            </a:endParaRPr>
          </a:p>
        </p:txBody>
      </p:sp>
      <p:sp>
        <p:nvSpPr>
          <p:cNvPr id="313" name="Google Shape;313;p78"/>
          <p:cNvSpPr/>
          <p:nvPr/>
        </p:nvSpPr>
        <p:spPr>
          <a:xfrm>
            <a:off x="762120" y="228600"/>
            <a:ext cx="7771680" cy="8568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2800" b="1" i="0" u="none" strike="noStrike" cap="none">
                <a:solidFill>
                  <a:srgbClr val="000000"/>
                </a:solidFill>
                <a:latin typeface="Lato Black"/>
                <a:ea typeface="Lato Black"/>
                <a:cs typeface="Lato Black"/>
                <a:sym typeface="Lato Black"/>
              </a:rPr>
              <a:t>Prediksi</a:t>
            </a:r>
            <a:endParaRPr sz="2800" b="0" i="0" u="none" strike="noStrike" cap="none">
              <a:solidFill>
                <a:srgbClr val="000000"/>
              </a:solidFill>
              <a:latin typeface="Arial"/>
              <a:ea typeface="Arial"/>
              <a:cs typeface="Arial"/>
              <a:sym typeface="Arial"/>
            </a:endParaRPr>
          </a:p>
        </p:txBody>
      </p:sp>
      <p:pic>
        <p:nvPicPr>
          <p:cNvPr id="314" name="Google Shape;314;p78"/>
          <p:cNvPicPr preferRelativeResize="0"/>
          <p:nvPr/>
        </p:nvPicPr>
        <p:blipFill rotWithShape="1">
          <a:blip r:embed="rId3">
            <a:alphaModFix/>
          </a:blip>
          <a:srcRect/>
          <a:stretch/>
        </p:blipFill>
        <p:spPr>
          <a:xfrm>
            <a:off x="4505520" y="4158000"/>
            <a:ext cx="3493801" cy="4359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93"/>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Inferensi</a:t>
            </a:r>
            <a:endParaRPr sz="2800" b="0" i="0" u="none" strike="noStrike" cap="none">
              <a:solidFill>
                <a:srgbClr val="000000"/>
              </a:solidFill>
              <a:latin typeface="Arial"/>
              <a:ea typeface="Arial"/>
              <a:cs typeface="Arial"/>
              <a:sym typeface="Arial"/>
            </a:endParaRPr>
          </a:p>
        </p:txBody>
      </p:sp>
      <p:sp>
        <p:nvSpPr>
          <p:cNvPr id="320" name="Google Shape;320;p93"/>
          <p:cNvSpPr/>
          <p:nvPr/>
        </p:nvSpPr>
        <p:spPr>
          <a:xfrm>
            <a:off x="311760" y="1152360"/>
            <a:ext cx="8519760" cy="3415680"/>
          </a:xfrm>
          <a:prstGeom prst="rect">
            <a:avLst/>
          </a:prstGeom>
          <a:noFill/>
          <a:ln>
            <a:noFill/>
          </a:ln>
        </p:spPr>
        <p:txBody>
          <a:bodyPr spcFirstLastPara="1" wrap="square" lIns="0" tIns="0" rIns="0" bIns="0" anchor="t" anchorCtr="0">
            <a:normAutofit/>
          </a:bodyPr>
          <a:lstStyle/>
          <a:p>
            <a:pPr marL="432000" marR="0" lvl="0" indent="-323639" algn="l" rtl="0">
              <a:lnSpc>
                <a:spcPct val="100000"/>
              </a:lnSpc>
              <a:spcBef>
                <a:spcPts val="0"/>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Disamping melakukan prediksi, kita mungkin tertarik terhadap relasi antara Y dan X</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64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Pertanyaan kunci</a:t>
            </a:r>
            <a:endParaRPr sz="1400" b="0" i="0" u="none" strike="noStrike" cap="none">
              <a:solidFill>
                <a:srgbClr val="000000"/>
              </a:solidFill>
              <a:latin typeface="Arial"/>
              <a:ea typeface="Arial"/>
              <a:cs typeface="Arial"/>
              <a:sym typeface="Arial"/>
            </a:endParaRPr>
          </a:p>
          <a:p>
            <a:pPr marL="648000" marR="0" lvl="2" indent="-216000" algn="l" rtl="0">
              <a:lnSpc>
                <a:spcPct val="100000"/>
              </a:lnSpc>
              <a:spcBef>
                <a:spcPts val="64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Prediktor mana yang mempengaruhi response</a:t>
            </a:r>
            <a:endParaRPr sz="1400" b="0" i="0" u="none" strike="noStrike" cap="none">
              <a:solidFill>
                <a:srgbClr val="000000"/>
              </a:solidFill>
              <a:latin typeface="Arial"/>
              <a:ea typeface="Arial"/>
              <a:cs typeface="Arial"/>
              <a:sym typeface="Arial"/>
            </a:endParaRPr>
          </a:p>
          <a:p>
            <a:pPr marL="648000" marR="0" lvl="2" indent="-216000" algn="l" rtl="0">
              <a:lnSpc>
                <a:spcPct val="100000"/>
              </a:lnSpc>
              <a:spcBef>
                <a:spcPts val="64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Relasi negatif atau positif</a:t>
            </a:r>
            <a:endParaRPr sz="1400" b="0" i="0" u="none" strike="noStrike" cap="none">
              <a:solidFill>
                <a:srgbClr val="000000"/>
              </a:solidFill>
              <a:latin typeface="Arial"/>
              <a:ea typeface="Arial"/>
              <a:cs typeface="Arial"/>
              <a:sym typeface="Arial"/>
            </a:endParaRPr>
          </a:p>
          <a:p>
            <a:pPr marL="648000" marR="0" lvl="2" indent="-216000" algn="l" rtl="0">
              <a:lnSpc>
                <a:spcPct val="100000"/>
              </a:lnSpc>
              <a:spcBef>
                <a:spcPts val="64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Relasi sederhana, linier atau lebih kompleks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94"/>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Metod</a:t>
            </a:r>
            <a:r>
              <a:rPr lang="en-US" sz="2800">
                <a:latin typeface="Lato Black"/>
                <a:ea typeface="Lato Black"/>
                <a:cs typeface="Lato Black"/>
                <a:sym typeface="Lato Black"/>
              </a:rPr>
              <a:t>e</a:t>
            </a:r>
            <a:r>
              <a:rPr lang="en-US" sz="2800" b="0" i="0" u="none" strike="noStrike" cap="none">
                <a:solidFill>
                  <a:srgbClr val="000000"/>
                </a:solidFill>
                <a:latin typeface="Lato Black"/>
                <a:ea typeface="Lato Black"/>
                <a:cs typeface="Lato Black"/>
                <a:sym typeface="Lato Black"/>
              </a:rPr>
              <a:t> Parametric</a:t>
            </a:r>
            <a:endParaRPr sz="2800" b="0" i="0" u="none" strike="noStrike" cap="none">
              <a:solidFill>
                <a:srgbClr val="000000"/>
              </a:solidFill>
              <a:latin typeface="Arial"/>
              <a:ea typeface="Arial"/>
              <a:cs typeface="Arial"/>
              <a:sym typeface="Arial"/>
            </a:endParaRPr>
          </a:p>
        </p:txBody>
      </p:sp>
      <p:sp>
        <p:nvSpPr>
          <p:cNvPr id="326" name="Google Shape;326;p94"/>
          <p:cNvSpPr/>
          <p:nvPr/>
        </p:nvSpPr>
        <p:spPr>
          <a:xfrm>
            <a:off x="3756240" y="1090800"/>
            <a:ext cx="5075280" cy="3694680"/>
          </a:xfrm>
          <a:prstGeom prst="rect">
            <a:avLst/>
          </a:prstGeom>
          <a:noFill/>
          <a:ln>
            <a:noFill/>
          </a:ln>
        </p:spPr>
        <p:txBody>
          <a:bodyPr spcFirstLastPara="1" wrap="square" lIns="0" tIns="0" rIns="0" bIns="0" anchor="t" anchorCtr="0">
            <a:normAutofit/>
          </a:bodyPr>
          <a:lstStyle/>
          <a:p>
            <a:pPr marL="432000" marR="0" lvl="0" indent="-323639" algn="l" rtl="0">
              <a:lnSpc>
                <a:spcPct val="90000"/>
              </a:lnSpc>
              <a:spcBef>
                <a:spcPts val="0"/>
              </a:spcBef>
              <a:spcAft>
                <a:spcPts val="0"/>
              </a:spcAft>
              <a:buClr>
                <a:srgbClr val="000000"/>
              </a:buClr>
              <a:buSzPts val="626"/>
              <a:buFont typeface="Noto Sans Symbols"/>
              <a:buChar char="●"/>
            </a:pPr>
            <a:r>
              <a:rPr lang="en-US" sz="1392" b="0" i="0" u="none" strike="noStrike" cap="none">
                <a:solidFill>
                  <a:srgbClr val="270A29"/>
                </a:solidFill>
                <a:latin typeface="Lato"/>
                <a:ea typeface="Lato"/>
                <a:cs typeface="Lato"/>
                <a:sym typeface="Lato"/>
              </a:rPr>
              <a:t>This reduces the </a:t>
            </a:r>
            <a:r>
              <a:rPr lang="en-US" sz="1392" b="0" i="1" u="none" strike="noStrike" cap="none">
                <a:solidFill>
                  <a:srgbClr val="270A29"/>
                </a:solidFill>
                <a:latin typeface="Lato"/>
                <a:ea typeface="Lato"/>
                <a:cs typeface="Lato"/>
                <a:sym typeface="Lato"/>
              </a:rPr>
              <a:t>learning problem</a:t>
            </a:r>
            <a:r>
              <a:rPr lang="en-US" sz="1392" b="0" i="0" u="none" strike="noStrike" cap="none">
                <a:solidFill>
                  <a:srgbClr val="270A29"/>
                </a:solidFill>
                <a:latin typeface="Lato"/>
                <a:ea typeface="Lato"/>
                <a:cs typeface="Lato"/>
                <a:sym typeface="Lato"/>
              </a:rPr>
              <a:t> of estimating the target function </a:t>
            </a:r>
            <a:r>
              <a:rPr lang="en-US" sz="1392" b="0" i="1" u="none" strike="noStrike" cap="none">
                <a:solidFill>
                  <a:srgbClr val="270A29"/>
                </a:solidFill>
                <a:latin typeface="Lato"/>
                <a:ea typeface="Lato"/>
                <a:cs typeface="Lato"/>
                <a:sym typeface="Lato"/>
              </a:rPr>
              <a:t>f</a:t>
            </a:r>
            <a:r>
              <a:rPr lang="en-US" sz="1392" b="0" i="0" u="none" strike="noStrike" cap="none">
                <a:solidFill>
                  <a:srgbClr val="270A29"/>
                </a:solidFill>
                <a:latin typeface="Lato"/>
                <a:ea typeface="Lato"/>
                <a:cs typeface="Lato"/>
                <a:sym typeface="Lato"/>
              </a:rPr>
              <a:t> down to a problem of estimating a set of </a:t>
            </a:r>
            <a:r>
              <a:rPr lang="en-US" sz="1392" b="1" i="0" u="none" strike="noStrike" cap="none">
                <a:solidFill>
                  <a:srgbClr val="270A29"/>
                </a:solidFill>
                <a:latin typeface="Lato"/>
                <a:ea typeface="Lato"/>
                <a:cs typeface="Lato"/>
                <a:sym typeface="Lato"/>
              </a:rPr>
              <a:t>parameters</a:t>
            </a:r>
            <a:r>
              <a:rPr lang="en-US" sz="1392" b="0" i="0" u="none" strike="noStrike" cap="none">
                <a:solidFill>
                  <a:srgbClr val="270A29"/>
                </a:solidFill>
                <a:latin typeface="Lato"/>
                <a:ea typeface="Lato"/>
                <a:cs typeface="Lato"/>
                <a:sym typeface="Lato"/>
              </a:rPr>
              <a:t>.</a:t>
            </a:r>
            <a:endParaRPr sz="1392" b="0" i="0" u="none" strike="noStrike" cap="none">
              <a:solidFill>
                <a:srgbClr val="000000"/>
              </a:solidFill>
              <a:latin typeface="Arial"/>
              <a:ea typeface="Arial"/>
              <a:cs typeface="Arial"/>
              <a:sym typeface="Arial"/>
            </a:endParaRPr>
          </a:p>
          <a:p>
            <a:pPr marL="432000" marR="0" lvl="0" indent="-323639" algn="l" rtl="0">
              <a:lnSpc>
                <a:spcPct val="90000"/>
              </a:lnSpc>
              <a:spcBef>
                <a:spcPts val="641"/>
              </a:spcBef>
              <a:spcAft>
                <a:spcPts val="0"/>
              </a:spcAft>
              <a:buClr>
                <a:srgbClr val="000000"/>
              </a:buClr>
              <a:buSzPts val="626"/>
              <a:buFont typeface="Noto Sans Symbols"/>
              <a:buChar char="●"/>
            </a:pPr>
            <a:r>
              <a:rPr lang="en-US" sz="1392" b="0" i="0" u="none" strike="noStrike" cap="none">
                <a:solidFill>
                  <a:srgbClr val="270A29"/>
                </a:solidFill>
                <a:latin typeface="Lato"/>
                <a:ea typeface="Lato"/>
                <a:cs typeface="Lato"/>
                <a:sym typeface="Lato"/>
              </a:rPr>
              <a:t>This involves a two-step approach…</a:t>
            </a:r>
            <a:endParaRPr sz="1392" b="0" i="0" u="none" strike="noStrike" cap="none">
              <a:solidFill>
                <a:srgbClr val="000000"/>
              </a:solidFill>
              <a:latin typeface="Arial"/>
              <a:ea typeface="Arial"/>
              <a:cs typeface="Arial"/>
              <a:sym typeface="Arial"/>
            </a:endParaRPr>
          </a:p>
          <a:p>
            <a:pPr marL="432000" marR="0" lvl="0" indent="-323639" algn="l" rtl="0">
              <a:lnSpc>
                <a:spcPct val="90000"/>
              </a:lnSpc>
              <a:spcBef>
                <a:spcPts val="641"/>
              </a:spcBef>
              <a:spcAft>
                <a:spcPts val="0"/>
              </a:spcAft>
              <a:buClr>
                <a:srgbClr val="000000"/>
              </a:buClr>
              <a:buSzPts val="626"/>
              <a:buFont typeface="Noto Sans Symbols"/>
              <a:buChar char="●"/>
            </a:pPr>
            <a:r>
              <a:rPr lang="en-US" sz="1392" b="1" i="0" u="none" strike="noStrike" cap="none">
                <a:solidFill>
                  <a:srgbClr val="270A29"/>
                </a:solidFill>
                <a:latin typeface="Lato"/>
                <a:ea typeface="Lato"/>
                <a:cs typeface="Lato"/>
                <a:sym typeface="Lato"/>
              </a:rPr>
              <a:t>Step 1:</a:t>
            </a:r>
            <a:endParaRPr sz="1392" b="0" i="0" u="none" strike="noStrike" cap="none">
              <a:solidFill>
                <a:srgbClr val="000000"/>
              </a:solidFill>
              <a:latin typeface="Arial"/>
              <a:ea typeface="Arial"/>
              <a:cs typeface="Arial"/>
              <a:sym typeface="Arial"/>
            </a:endParaRPr>
          </a:p>
          <a:p>
            <a:pPr marL="864000" marR="0" lvl="1" indent="-323639" algn="l" rtl="0">
              <a:lnSpc>
                <a:spcPct val="90000"/>
              </a:lnSpc>
              <a:spcBef>
                <a:spcPts val="1134"/>
              </a:spcBef>
              <a:spcAft>
                <a:spcPts val="0"/>
              </a:spcAft>
              <a:buClr>
                <a:srgbClr val="000000"/>
              </a:buClr>
              <a:buSzPts val="1044"/>
              <a:buFont typeface="Noto Sans Symbols"/>
              <a:buChar char="−"/>
            </a:pPr>
            <a:r>
              <a:rPr lang="en-US" sz="1392" b="0" i="0" u="none" strike="noStrike" cap="none">
                <a:solidFill>
                  <a:srgbClr val="270A29"/>
                </a:solidFill>
                <a:latin typeface="Lato"/>
                <a:ea typeface="Lato"/>
                <a:cs typeface="Lato"/>
                <a:sym typeface="Lato"/>
              </a:rPr>
              <a:t>Make some assumptions about the functional form of </a:t>
            </a:r>
            <a:r>
              <a:rPr lang="en-US" sz="1392" b="0" i="1" u="none" strike="noStrike" cap="none">
                <a:solidFill>
                  <a:srgbClr val="270A29"/>
                </a:solidFill>
                <a:latin typeface="Lato"/>
                <a:ea typeface="Lato"/>
                <a:cs typeface="Lato"/>
                <a:sym typeface="Lato"/>
              </a:rPr>
              <a:t>f</a:t>
            </a:r>
            <a:r>
              <a:rPr lang="en-US" sz="1392" b="0" i="0" u="none" strike="noStrike" cap="none">
                <a:solidFill>
                  <a:srgbClr val="270A29"/>
                </a:solidFill>
                <a:latin typeface="Lato"/>
                <a:ea typeface="Lato"/>
                <a:cs typeface="Lato"/>
                <a:sym typeface="Lato"/>
              </a:rPr>
              <a:t>. The most common example is a linear model:</a:t>
            </a:r>
            <a:endParaRPr sz="1392" b="0" i="0" u="none" strike="noStrike" cap="none">
              <a:solidFill>
                <a:srgbClr val="000000"/>
              </a:solidFill>
              <a:latin typeface="Arial"/>
              <a:ea typeface="Arial"/>
              <a:cs typeface="Arial"/>
              <a:sym typeface="Arial"/>
            </a:endParaRPr>
          </a:p>
          <a:p>
            <a:pPr marL="0" marR="0" lvl="0" indent="0" algn="l" rtl="0">
              <a:lnSpc>
                <a:spcPct val="90000"/>
              </a:lnSpc>
              <a:spcBef>
                <a:spcPts val="1134"/>
              </a:spcBef>
              <a:spcAft>
                <a:spcPts val="0"/>
              </a:spcAft>
              <a:buNone/>
            </a:pPr>
            <a:endParaRPr sz="1392" b="0" i="0" u="none" strike="noStrike" cap="none">
              <a:solidFill>
                <a:srgbClr val="000000"/>
              </a:solidFill>
              <a:latin typeface="Arial"/>
              <a:ea typeface="Arial"/>
              <a:cs typeface="Arial"/>
              <a:sym typeface="Arial"/>
            </a:endParaRPr>
          </a:p>
          <a:p>
            <a:pPr marL="432000" marR="0" lvl="0" indent="-323639" algn="l" rtl="0">
              <a:lnSpc>
                <a:spcPct val="90000"/>
              </a:lnSpc>
              <a:spcBef>
                <a:spcPts val="561"/>
              </a:spcBef>
              <a:spcAft>
                <a:spcPts val="0"/>
              </a:spcAft>
              <a:buClr>
                <a:srgbClr val="000000"/>
              </a:buClr>
              <a:buSzPts val="626"/>
              <a:buFont typeface="Noto Sans Symbols"/>
              <a:buChar char="●"/>
            </a:pPr>
            <a:r>
              <a:rPr lang="en-US" sz="1392" b="1" i="0" u="none" strike="noStrike" cap="none">
                <a:solidFill>
                  <a:srgbClr val="270A29"/>
                </a:solidFill>
                <a:latin typeface="Lato"/>
                <a:ea typeface="Lato"/>
                <a:cs typeface="Lato"/>
                <a:sym typeface="Lato"/>
              </a:rPr>
              <a:t>Step 2:</a:t>
            </a:r>
            <a:endParaRPr sz="1392" b="0" i="0" u="none" strike="noStrike" cap="none">
              <a:solidFill>
                <a:srgbClr val="000000"/>
              </a:solidFill>
              <a:latin typeface="Arial"/>
              <a:ea typeface="Arial"/>
              <a:cs typeface="Arial"/>
              <a:sym typeface="Arial"/>
            </a:endParaRPr>
          </a:p>
          <a:p>
            <a:pPr marL="864000" marR="0" lvl="1" indent="-323639" algn="l" rtl="0">
              <a:lnSpc>
                <a:spcPct val="90000"/>
              </a:lnSpc>
              <a:spcBef>
                <a:spcPts val="1134"/>
              </a:spcBef>
              <a:spcAft>
                <a:spcPts val="0"/>
              </a:spcAft>
              <a:buClr>
                <a:srgbClr val="000000"/>
              </a:buClr>
              <a:buSzPts val="1044"/>
              <a:buFont typeface="Noto Sans Symbols"/>
              <a:buChar char="−"/>
            </a:pPr>
            <a:r>
              <a:rPr lang="en-US" sz="1392" b="0" i="0" u="none" strike="noStrike" cap="none">
                <a:solidFill>
                  <a:srgbClr val="270A29"/>
                </a:solidFill>
                <a:latin typeface="Lato"/>
                <a:ea typeface="Lato"/>
                <a:cs typeface="Lato"/>
                <a:sym typeface="Lato"/>
              </a:rPr>
              <a:t>We use the </a:t>
            </a:r>
            <a:r>
              <a:rPr lang="en-US" sz="1392" b="0" i="1" u="none" strike="noStrike" cap="none">
                <a:solidFill>
                  <a:srgbClr val="270A29"/>
                </a:solidFill>
                <a:latin typeface="Lato"/>
                <a:ea typeface="Lato"/>
                <a:cs typeface="Lato"/>
                <a:sym typeface="Lato"/>
              </a:rPr>
              <a:t>training data</a:t>
            </a:r>
            <a:r>
              <a:rPr lang="en-US" sz="1392" b="0" i="0" u="none" strike="noStrike" cap="none">
                <a:solidFill>
                  <a:srgbClr val="270A29"/>
                </a:solidFill>
                <a:latin typeface="Lato"/>
                <a:ea typeface="Lato"/>
                <a:cs typeface="Lato"/>
                <a:sym typeface="Lato"/>
              </a:rPr>
              <a:t> to fit the model (i.e. estimate </a:t>
            </a:r>
            <a:r>
              <a:rPr lang="en-US" sz="1392" b="0" i="1" u="none" strike="noStrike" cap="none">
                <a:solidFill>
                  <a:srgbClr val="270A29"/>
                </a:solidFill>
                <a:latin typeface="Lato"/>
                <a:ea typeface="Lato"/>
                <a:cs typeface="Lato"/>
                <a:sym typeface="Lato"/>
              </a:rPr>
              <a:t>f</a:t>
            </a:r>
            <a:r>
              <a:rPr lang="en-US" sz="1392" b="0" i="0" u="none" strike="noStrike" cap="none">
                <a:solidFill>
                  <a:srgbClr val="270A29"/>
                </a:solidFill>
                <a:latin typeface="Lato"/>
                <a:ea typeface="Lato"/>
                <a:cs typeface="Lato"/>
                <a:sym typeface="Lato"/>
              </a:rPr>
              <a:t>….the unknown parameters).</a:t>
            </a:r>
            <a:endParaRPr sz="1392" b="0" i="0" u="none" strike="noStrike" cap="none">
              <a:solidFill>
                <a:srgbClr val="000000"/>
              </a:solidFill>
              <a:latin typeface="Arial"/>
              <a:ea typeface="Arial"/>
              <a:cs typeface="Arial"/>
              <a:sym typeface="Arial"/>
            </a:endParaRPr>
          </a:p>
          <a:p>
            <a:pPr marL="864000" marR="0" lvl="1" indent="-323639" algn="l" rtl="0">
              <a:lnSpc>
                <a:spcPct val="90000"/>
              </a:lnSpc>
              <a:spcBef>
                <a:spcPts val="1134"/>
              </a:spcBef>
              <a:spcAft>
                <a:spcPts val="0"/>
              </a:spcAft>
              <a:buClr>
                <a:srgbClr val="000000"/>
              </a:buClr>
              <a:buSzPts val="1044"/>
              <a:buFont typeface="Noto Sans Symbols"/>
              <a:buChar char="−"/>
            </a:pPr>
            <a:r>
              <a:rPr lang="en-US" sz="1392" b="0" i="0" u="none" strike="noStrike" cap="none">
                <a:solidFill>
                  <a:srgbClr val="270A29"/>
                </a:solidFill>
                <a:latin typeface="Lato"/>
                <a:ea typeface="Lato"/>
                <a:cs typeface="Lato"/>
                <a:sym typeface="Lato"/>
              </a:rPr>
              <a:t>The most common approach for estimating the parameters in a linear model is via ordinary least squares (OLS) linear regression</a:t>
            </a:r>
            <a:endParaRPr sz="1392" b="0" i="0" u="none" strike="noStrike" cap="none">
              <a:solidFill>
                <a:srgbClr val="000000"/>
              </a:solidFill>
              <a:latin typeface="Arial"/>
              <a:ea typeface="Arial"/>
              <a:cs typeface="Arial"/>
              <a:sym typeface="Arial"/>
            </a:endParaRPr>
          </a:p>
        </p:txBody>
      </p:sp>
      <p:pic>
        <p:nvPicPr>
          <p:cNvPr id="327" name="Google Shape;327;p94"/>
          <p:cNvPicPr preferRelativeResize="0"/>
          <p:nvPr/>
        </p:nvPicPr>
        <p:blipFill rotWithShape="1">
          <a:blip r:embed="rId3">
            <a:alphaModFix/>
          </a:blip>
          <a:srcRect/>
          <a:stretch/>
        </p:blipFill>
        <p:spPr>
          <a:xfrm>
            <a:off x="4918320" y="2895840"/>
            <a:ext cx="3913200" cy="357120"/>
          </a:xfrm>
          <a:prstGeom prst="rect">
            <a:avLst/>
          </a:prstGeom>
          <a:noFill/>
          <a:ln>
            <a:noFill/>
          </a:ln>
        </p:spPr>
      </p:pic>
      <p:pic>
        <p:nvPicPr>
          <p:cNvPr id="328" name="Google Shape;328;p94"/>
          <p:cNvPicPr preferRelativeResize="0"/>
          <p:nvPr/>
        </p:nvPicPr>
        <p:blipFill rotWithShape="1">
          <a:blip r:embed="rId4">
            <a:alphaModFix/>
          </a:blip>
          <a:srcRect l="17295" t="4395" r="17036" b="53453"/>
          <a:stretch/>
        </p:blipFill>
        <p:spPr>
          <a:xfrm>
            <a:off x="1221480" y="2991960"/>
            <a:ext cx="2196720" cy="1824840"/>
          </a:xfrm>
          <a:prstGeom prst="rect">
            <a:avLst/>
          </a:prstGeom>
          <a:noFill/>
          <a:ln>
            <a:noFill/>
          </a:ln>
        </p:spPr>
      </p:pic>
      <p:pic>
        <p:nvPicPr>
          <p:cNvPr id="329" name="Google Shape;329;p94"/>
          <p:cNvPicPr preferRelativeResize="0"/>
          <p:nvPr/>
        </p:nvPicPr>
        <p:blipFill rotWithShape="1">
          <a:blip r:embed="rId5">
            <a:alphaModFix/>
          </a:blip>
          <a:srcRect l="20333" t="40432" r="19170" b="20215"/>
          <a:stretch/>
        </p:blipFill>
        <p:spPr>
          <a:xfrm>
            <a:off x="247320" y="1108800"/>
            <a:ext cx="2287440" cy="1925640"/>
          </a:xfrm>
          <a:prstGeom prst="rect">
            <a:avLst/>
          </a:prstGeom>
          <a:noFill/>
          <a:ln>
            <a:noFill/>
          </a:ln>
        </p:spPr>
      </p:pic>
      <p:pic>
        <p:nvPicPr>
          <p:cNvPr id="330" name="Google Shape;330;p94"/>
          <p:cNvPicPr preferRelativeResize="0"/>
          <p:nvPr/>
        </p:nvPicPr>
        <p:blipFill rotWithShape="1">
          <a:blip r:embed="rId6">
            <a:alphaModFix/>
          </a:blip>
          <a:srcRect/>
          <a:stretch/>
        </p:blipFill>
        <p:spPr>
          <a:xfrm>
            <a:off x="168120" y="4560840"/>
            <a:ext cx="2005560" cy="1807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5"/>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Pendekatan Non Parametric</a:t>
            </a:r>
            <a:endParaRPr sz="2800" b="0" i="0" u="none" strike="noStrike" cap="none">
              <a:solidFill>
                <a:srgbClr val="000000"/>
              </a:solidFill>
              <a:latin typeface="Arial"/>
              <a:ea typeface="Arial"/>
              <a:cs typeface="Arial"/>
              <a:sym typeface="Arial"/>
            </a:endParaRPr>
          </a:p>
        </p:txBody>
      </p:sp>
      <p:sp>
        <p:nvSpPr>
          <p:cNvPr id="336" name="Google Shape;336;p95"/>
          <p:cNvSpPr/>
          <p:nvPr/>
        </p:nvSpPr>
        <p:spPr>
          <a:xfrm>
            <a:off x="311760" y="1152360"/>
            <a:ext cx="3767040" cy="3415680"/>
          </a:xfrm>
          <a:prstGeom prst="rect">
            <a:avLst/>
          </a:prstGeom>
          <a:noFill/>
          <a:ln>
            <a:noFill/>
          </a:ln>
        </p:spPr>
        <p:txBody>
          <a:bodyPr spcFirstLastPara="1" wrap="square" lIns="0" tIns="0" rIns="0" bIns="0" anchor="t" anchorCtr="0">
            <a:normAutofit/>
          </a:bodyPr>
          <a:lstStyle/>
          <a:p>
            <a:pPr marL="432000" marR="0" lvl="0" indent="-323639" algn="l" rtl="0">
              <a:lnSpc>
                <a:spcPct val="100000"/>
              </a:lnSpc>
              <a:spcBef>
                <a:spcPts val="0"/>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Pendekatan ini tidak memiliki asumsi yang eksplisit tentang bentuk fungsi  </a:t>
            </a:r>
            <a:r>
              <a:rPr lang="en-US" sz="1400" b="0" i="1" u="none" strike="noStrike" cap="none">
                <a:solidFill>
                  <a:srgbClr val="270A29"/>
                </a:solidFill>
                <a:latin typeface="Lato"/>
                <a:ea typeface="Lato"/>
                <a:cs typeface="Lato"/>
                <a:sym typeface="Lato"/>
              </a:rPr>
              <a:t>f</a:t>
            </a:r>
            <a:r>
              <a:rPr lang="en-US" sz="1400" b="0" i="0" u="none" strike="noStrike" cap="none">
                <a:solidFill>
                  <a:srgbClr val="270A29"/>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641"/>
              </a:spcBef>
              <a:spcAft>
                <a:spcPts val="0"/>
              </a:spcAft>
              <a:buClr>
                <a:srgbClr val="000000"/>
              </a:buClr>
              <a:buSzPts val="630"/>
              <a:buFont typeface="Noto Sans Symbols"/>
              <a:buChar char="●"/>
            </a:pPr>
            <a:r>
              <a:rPr lang="en-US" sz="1400" b="1" i="0" u="sng" strike="noStrike" cap="none">
                <a:solidFill>
                  <a:srgbClr val="270A29"/>
                </a:solidFill>
                <a:latin typeface="Lato"/>
                <a:ea typeface="Lato"/>
                <a:cs typeface="Lato"/>
                <a:sym typeface="Lato"/>
              </a:rPr>
              <a:t>Keuntungan</a:t>
            </a:r>
            <a:r>
              <a:rPr lang="en-US" sz="1400" b="0" i="0" u="sng" strike="noStrike" cap="none">
                <a:solidFill>
                  <a:srgbClr val="270A29"/>
                </a:solidFill>
                <a:latin typeface="Lato"/>
                <a:ea typeface="Lato"/>
                <a:cs typeface="Lato"/>
                <a:sym typeface="Lato"/>
              </a:rPr>
              <a:t>:</a:t>
            </a:r>
            <a:r>
              <a:rPr lang="en-US" sz="1400" b="0" i="0" u="none" strike="noStrike" cap="none">
                <a:solidFill>
                  <a:srgbClr val="270A29"/>
                </a:solidFill>
                <a:latin typeface="Lato"/>
                <a:ea typeface="Lato"/>
                <a:cs typeface="Lato"/>
                <a:sym typeface="Lato"/>
              </a:rPr>
              <a:t> Akurat untuk beragam jenis bentuk fungsi  </a:t>
            </a:r>
            <a:r>
              <a:rPr lang="en-US" sz="1400" b="0" i="1" u="none" strike="noStrike" cap="none">
                <a:solidFill>
                  <a:srgbClr val="270A29"/>
                </a:solidFill>
                <a:latin typeface="Lato"/>
                <a:ea typeface="Lato"/>
                <a:cs typeface="Lato"/>
                <a:sym typeface="Lato"/>
              </a:rPr>
              <a:t>f</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561"/>
              </a:spcBef>
              <a:spcAft>
                <a:spcPts val="0"/>
              </a:spcAft>
              <a:buClr>
                <a:srgbClr val="000000"/>
              </a:buClr>
              <a:buSzPts val="630"/>
              <a:buFont typeface="Noto Sans Symbols"/>
              <a:buChar char="●"/>
            </a:pPr>
            <a:r>
              <a:rPr lang="en-US" sz="1400" b="1" i="0" u="sng" strike="noStrike" cap="none">
                <a:solidFill>
                  <a:srgbClr val="270A29"/>
                </a:solidFill>
                <a:latin typeface="Lato"/>
                <a:ea typeface="Lato"/>
                <a:cs typeface="Lato"/>
                <a:sym typeface="Lato"/>
              </a:rPr>
              <a:t>Kerugian</a:t>
            </a:r>
            <a:r>
              <a:rPr lang="en-US" sz="1400" b="0" i="0" u="none" strike="noStrike" cap="none">
                <a:solidFill>
                  <a:srgbClr val="270A29"/>
                </a:solidFill>
                <a:latin typeface="Lato"/>
                <a:ea typeface="Lato"/>
                <a:cs typeface="Lato"/>
                <a:sym typeface="Lato"/>
              </a:rPr>
              <a:t>: Membutuhkan jumlah observasi untuk memperoleh estimasi dari fungsi </a:t>
            </a:r>
            <a:r>
              <a:rPr lang="en-US" sz="1400" b="0" i="1" u="none" strike="noStrike" cap="none">
                <a:solidFill>
                  <a:srgbClr val="270A29"/>
                </a:solidFill>
                <a:latin typeface="Lato"/>
                <a:ea typeface="Lato"/>
                <a:cs typeface="Lato"/>
                <a:sym typeface="Lato"/>
              </a:rPr>
              <a:t>f</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56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Regresi non linier lebih flexible dan berpotensi memberikan estimasi lebih akurat</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56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Tetapi metod</a:t>
            </a:r>
            <a:r>
              <a:rPr lang="en-US">
                <a:solidFill>
                  <a:srgbClr val="270A29"/>
                </a:solidFill>
                <a:latin typeface="Lato"/>
                <a:ea typeface="Lato"/>
                <a:cs typeface="Lato"/>
                <a:sym typeface="Lato"/>
              </a:rPr>
              <a:t>e</a:t>
            </a:r>
            <a:r>
              <a:rPr lang="en-US" sz="1400" b="0" i="0" u="none" strike="noStrike" cap="none">
                <a:solidFill>
                  <a:srgbClr val="270A29"/>
                </a:solidFill>
                <a:latin typeface="Lato"/>
                <a:ea typeface="Lato"/>
                <a:cs typeface="Lato"/>
                <a:sym typeface="Lato"/>
              </a:rPr>
              <a:t> ini berisiko  over-fitting data (mengikuti error, noise terlalu ditail). Terlalu fleksibel dapat menghasilkan estimasi f yang buruk</a:t>
            </a:r>
            <a:endParaRPr sz="1400" b="0" i="0" u="none" strike="noStrike" cap="none">
              <a:solidFill>
                <a:srgbClr val="000000"/>
              </a:solidFill>
              <a:latin typeface="Arial"/>
              <a:ea typeface="Arial"/>
              <a:cs typeface="Arial"/>
              <a:sym typeface="Arial"/>
            </a:endParaRPr>
          </a:p>
        </p:txBody>
      </p:sp>
      <p:pic>
        <p:nvPicPr>
          <p:cNvPr id="337" name="Google Shape;337;p95"/>
          <p:cNvPicPr preferRelativeResize="0"/>
          <p:nvPr/>
        </p:nvPicPr>
        <p:blipFill rotWithShape="1">
          <a:blip r:embed="rId3">
            <a:alphaModFix/>
          </a:blip>
          <a:srcRect l="19619" t="5594" r="17425" b="54455"/>
          <a:stretch/>
        </p:blipFill>
        <p:spPr>
          <a:xfrm>
            <a:off x="4906800" y="1397880"/>
            <a:ext cx="3556440" cy="29210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6"/>
          <p:cNvSpPr/>
          <p:nvPr/>
        </p:nvSpPr>
        <p:spPr>
          <a:xfrm>
            <a:off x="31176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Pertimbangan</a:t>
            </a:r>
            <a:endParaRPr sz="2800" b="0" i="0" u="none" strike="noStrike" cap="none">
              <a:solidFill>
                <a:srgbClr val="000000"/>
              </a:solidFill>
              <a:latin typeface="Arial"/>
              <a:ea typeface="Arial"/>
              <a:cs typeface="Arial"/>
              <a:sym typeface="Arial"/>
            </a:endParaRPr>
          </a:p>
        </p:txBody>
      </p:sp>
      <p:sp>
        <p:nvSpPr>
          <p:cNvPr id="343" name="Google Shape;343;p96"/>
          <p:cNvSpPr/>
          <p:nvPr/>
        </p:nvSpPr>
        <p:spPr>
          <a:xfrm>
            <a:off x="311760" y="1152360"/>
            <a:ext cx="8519760" cy="3415680"/>
          </a:xfrm>
          <a:prstGeom prst="rect">
            <a:avLst/>
          </a:prstGeom>
          <a:noFill/>
          <a:ln>
            <a:noFill/>
          </a:ln>
        </p:spPr>
        <p:txBody>
          <a:bodyPr spcFirstLastPara="1" wrap="square" lIns="0" tIns="0" rIns="0" bIns="0" anchor="t" anchorCtr="0">
            <a:normAutofit lnSpcReduction="10000"/>
          </a:bodyPr>
          <a:lstStyle/>
          <a:p>
            <a:pPr marL="432000" marR="0" lvl="0" indent="-323639" algn="l" rtl="0">
              <a:lnSpc>
                <a:spcPct val="100000"/>
              </a:lnSpc>
              <a:spcBef>
                <a:spcPts val="0"/>
              </a:spcBef>
              <a:spcAft>
                <a:spcPts val="0"/>
              </a:spcAft>
              <a:buClr>
                <a:srgbClr val="000000"/>
              </a:buClr>
              <a:buSzPts val="592"/>
              <a:buFont typeface="Noto Sans Symbols"/>
              <a:buChar char="●"/>
            </a:pPr>
            <a:r>
              <a:rPr lang="en-US" sz="1316" b="1" i="0" u="none" strike="noStrike" cap="none">
                <a:solidFill>
                  <a:srgbClr val="270A29"/>
                </a:solidFill>
                <a:latin typeface="Lato"/>
                <a:ea typeface="Lato"/>
                <a:cs typeface="Lato"/>
                <a:sym typeface="Lato"/>
              </a:rPr>
              <a:t>Notasi</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1134"/>
              </a:spcBef>
              <a:spcAft>
                <a:spcPts val="0"/>
              </a:spcAft>
              <a:buClr>
                <a:srgbClr val="000000"/>
              </a:buClr>
              <a:buSzPts val="987"/>
              <a:buFont typeface="Noto Sans Symbols"/>
              <a:buChar char="−"/>
            </a:pPr>
            <a:r>
              <a:rPr lang="en-US" sz="1316" b="0" i="0" u="none" strike="noStrike" cap="none">
                <a:solidFill>
                  <a:srgbClr val="270A29"/>
                </a:solidFill>
                <a:latin typeface="Lato"/>
                <a:ea typeface="Lato"/>
                <a:cs typeface="Lato"/>
                <a:sym typeface="Lato"/>
              </a:rPr>
              <a:t>Input </a:t>
            </a:r>
            <a:r>
              <a:rPr lang="en-US" sz="1316" b="0" i="1" u="none" strike="noStrike" cap="none">
                <a:solidFill>
                  <a:srgbClr val="270A29"/>
                </a:solidFill>
                <a:latin typeface="Lato"/>
                <a:ea typeface="Lato"/>
                <a:cs typeface="Lato"/>
                <a:sym typeface="Lato"/>
              </a:rPr>
              <a:t>X</a:t>
            </a:r>
            <a:r>
              <a:rPr lang="en-US" sz="1316" b="0" i="0" u="none" strike="noStrike" cap="none">
                <a:solidFill>
                  <a:srgbClr val="270A29"/>
                </a:solidFill>
                <a:latin typeface="Lato"/>
                <a:ea typeface="Lato"/>
                <a:cs typeface="Lato"/>
                <a:sym typeface="Lato"/>
              </a:rPr>
              <a:t>: </a:t>
            </a:r>
            <a:r>
              <a:rPr lang="en-US" sz="1316" b="0" i="1" u="none" strike="noStrike" cap="none">
                <a:solidFill>
                  <a:srgbClr val="270A29"/>
                </a:solidFill>
                <a:latin typeface="Lato"/>
                <a:ea typeface="Lato"/>
                <a:cs typeface="Lato"/>
                <a:sym typeface="Lato"/>
              </a:rPr>
              <a:t>feature, predictor, </a:t>
            </a:r>
            <a:r>
              <a:rPr lang="en-US" sz="1316" b="0" i="0" u="none" strike="noStrike" cap="none">
                <a:solidFill>
                  <a:srgbClr val="270A29"/>
                </a:solidFill>
                <a:latin typeface="Lato"/>
                <a:ea typeface="Lato"/>
                <a:cs typeface="Lato"/>
                <a:sym typeface="Lato"/>
              </a:rPr>
              <a:t>or</a:t>
            </a:r>
            <a:r>
              <a:rPr lang="en-US" sz="1316" b="0" i="1" u="none" strike="noStrike" cap="none">
                <a:solidFill>
                  <a:srgbClr val="270A29"/>
                </a:solidFill>
                <a:latin typeface="Lato"/>
                <a:ea typeface="Lato"/>
                <a:cs typeface="Lato"/>
                <a:sym typeface="Lato"/>
              </a:rPr>
              <a:t> independent variable</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1134"/>
              </a:spcBef>
              <a:spcAft>
                <a:spcPts val="0"/>
              </a:spcAft>
              <a:buClr>
                <a:srgbClr val="000000"/>
              </a:buClr>
              <a:buSzPts val="987"/>
              <a:buFont typeface="Noto Sans Symbols"/>
              <a:buChar char="−"/>
            </a:pPr>
            <a:r>
              <a:rPr lang="en-US" sz="1316" b="0" i="0" u="none" strike="noStrike" cap="none">
                <a:solidFill>
                  <a:srgbClr val="270A29"/>
                </a:solidFill>
                <a:latin typeface="Lato"/>
                <a:ea typeface="Lato"/>
                <a:cs typeface="Lato"/>
                <a:sym typeface="Lato"/>
              </a:rPr>
              <a:t>Output </a:t>
            </a:r>
            <a:r>
              <a:rPr lang="en-US" sz="1316" b="0" i="1" u="none" strike="noStrike" cap="none">
                <a:solidFill>
                  <a:srgbClr val="270A29"/>
                </a:solidFill>
                <a:latin typeface="Lato"/>
                <a:ea typeface="Lato"/>
                <a:cs typeface="Lato"/>
                <a:sym typeface="Lato"/>
              </a:rPr>
              <a:t>Y</a:t>
            </a:r>
            <a:r>
              <a:rPr lang="en-US" sz="1316" b="0" i="0" u="none" strike="noStrike" cap="none">
                <a:solidFill>
                  <a:srgbClr val="270A29"/>
                </a:solidFill>
                <a:latin typeface="Lato"/>
                <a:ea typeface="Lato"/>
                <a:cs typeface="Lato"/>
                <a:sym typeface="Lato"/>
              </a:rPr>
              <a:t>: </a:t>
            </a:r>
            <a:r>
              <a:rPr lang="en-US" sz="1316" b="0" i="1" u="none" strike="noStrike" cap="none">
                <a:solidFill>
                  <a:srgbClr val="270A29"/>
                </a:solidFill>
                <a:latin typeface="Lato"/>
                <a:ea typeface="Lato"/>
                <a:cs typeface="Lato"/>
                <a:sym typeface="Lato"/>
              </a:rPr>
              <a:t>response, dependent variable</a:t>
            </a:r>
            <a:endParaRPr sz="1316" b="0" i="0" u="none" strike="noStrike" cap="none">
              <a:solidFill>
                <a:srgbClr val="000000"/>
              </a:solidFill>
              <a:latin typeface="Arial"/>
              <a:ea typeface="Arial"/>
              <a:cs typeface="Arial"/>
              <a:sym typeface="Arial"/>
            </a:endParaRPr>
          </a:p>
          <a:p>
            <a:pPr marL="432000" marR="0" lvl="0" indent="-323639" algn="l" rtl="0">
              <a:lnSpc>
                <a:spcPct val="100000"/>
              </a:lnSpc>
              <a:spcBef>
                <a:spcPts val="641"/>
              </a:spcBef>
              <a:spcAft>
                <a:spcPts val="0"/>
              </a:spcAft>
              <a:buClr>
                <a:srgbClr val="000000"/>
              </a:buClr>
              <a:buSzPts val="592"/>
              <a:buFont typeface="Noto Sans Symbols"/>
              <a:buChar char="●"/>
            </a:pPr>
            <a:r>
              <a:rPr lang="en-US" sz="1316" b="1" i="0" u="none" strike="noStrike" cap="none">
                <a:solidFill>
                  <a:srgbClr val="270A29"/>
                </a:solidFill>
                <a:latin typeface="Lato"/>
                <a:ea typeface="Lato"/>
                <a:cs typeface="Lato"/>
                <a:sym typeface="Lato"/>
              </a:rPr>
              <a:t>Kategorisasi</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1134"/>
              </a:spcBef>
              <a:spcAft>
                <a:spcPts val="0"/>
              </a:spcAft>
              <a:buClr>
                <a:srgbClr val="000000"/>
              </a:buClr>
              <a:buSzPts val="987"/>
              <a:buFont typeface="Noto Sans Symbols"/>
              <a:buChar char="−"/>
            </a:pPr>
            <a:r>
              <a:rPr lang="en-US" sz="1316" b="0" i="0" u="none" strike="noStrike" cap="none">
                <a:solidFill>
                  <a:srgbClr val="270A29"/>
                </a:solidFill>
                <a:latin typeface="Lato"/>
                <a:ea typeface="Lato"/>
                <a:cs typeface="Lato"/>
                <a:sym typeface="Lato"/>
              </a:rPr>
              <a:t>Supervised learning vs. unsupervised learning. </a:t>
            </a:r>
            <a:r>
              <a:rPr lang="en-US" sz="1316" b="0" i="1" u="none" strike="noStrike" cap="none">
                <a:solidFill>
                  <a:srgbClr val="270A29"/>
                </a:solidFill>
                <a:latin typeface="Lato"/>
                <a:ea typeface="Lato"/>
                <a:cs typeface="Lato"/>
                <a:sym typeface="Lato"/>
              </a:rPr>
              <a:t>Pertanyaan kunci</a:t>
            </a:r>
            <a:r>
              <a:rPr lang="en-US" sz="1316" b="0" i="0" u="none" strike="noStrike" cap="none">
                <a:solidFill>
                  <a:srgbClr val="270A29"/>
                </a:solidFill>
                <a:latin typeface="Lato"/>
                <a:ea typeface="Lato"/>
                <a:cs typeface="Lato"/>
                <a:sym typeface="Lato"/>
              </a:rPr>
              <a:t>: Apakah Y tersedia pada data training</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1134"/>
              </a:spcBef>
              <a:spcAft>
                <a:spcPts val="0"/>
              </a:spcAft>
              <a:buClr>
                <a:srgbClr val="000000"/>
              </a:buClr>
              <a:buSzPts val="987"/>
              <a:buFont typeface="Noto Sans Symbols"/>
              <a:buChar char="−"/>
            </a:pPr>
            <a:r>
              <a:rPr lang="en-US" sz="1316" b="0" i="0" u="none" strike="noStrike" cap="none">
                <a:solidFill>
                  <a:srgbClr val="270A29"/>
                </a:solidFill>
                <a:latin typeface="Lato"/>
                <a:ea typeface="Lato"/>
                <a:cs typeface="Lato"/>
                <a:sym typeface="Lato"/>
              </a:rPr>
              <a:t>Regression vs. Classification.  Pertanyaan kunci: Apakah Y kuantitatif atau kualitatif?</a:t>
            </a:r>
            <a:endParaRPr sz="1316" b="0" i="0" u="none" strike="noStrike" cap="none">
              <a:solidFill>
                <a:srgbClr val="000000"/>
              </a:solidFill>
              <a:latin typeface="Arial"/>
              <a:ea typeface="Arial"/>
              <a:cs typeface="Arial"/>
              <a:sym typeface="Arial"/>
            </a:endParaRPr>
          </a:p>
          <a:p>
            <a:pPr marL="432000" marR="0" lvl="0" indent="-323639" algn="l" rtl="0">
              <a:lnSpc>
                <a:spcPct val="100000"/>
              </a:lnSpc>
              <a:spcBef>
                <a:spcPts val="1417"/>
              </a:spcBef>
              <a:spcAft>
                <a:spcPts val="0"/>
              </a:spcAft>
              <a:buClr>
                <a:srgbClr val="000000"/>
              </a:buClr>
              <a:buSzPts val="592"/>
              <a:buFont typeface="Noto Sans Symbols"/>
              <a:buChar char="●"/>
            </a:pPr>
            <a:r>
              <a:rPr lang="en-US" sz="1316" b="1" i="0" u="none" strike="noStrike" cap="none">
                <a:solidFill>
                  <a:srgbClr val="270A29"/>
                </a:solidFill>
                <a:latin typeface="Lato"/>
                <a:ea typeface="Lato"/>
                <a:cs typeface="Lato"/>
                <a:sym typeface="Lato"/>
              </a:rPr>
              <a:t>Kuantitatif:</a:t>
            </a:r>
            <a:r>
              <a:rPr lang="en-US" sz="1316" b="0" i="0" u="none" strike="noStrike" cap="none">
                <a:solidFill>
                  <a:srgbClr val="270A29"/>
                </a:solidFill>
                <a:latin typeface="Lato"/>
                <a:ea typeface="Lato"/>
                <a:cs typeface="Lato"/>
                <a:sym typeface="Lato"/>
              </a:rPr>
              <a:t> </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561"/>
              </a:spcBef>
              <a:spcAft>
                <a:spcPts val="0"/>
              </a:spcAft>
              <a:buClr>
                <a:srgbClr val="000000"/>
              </a:buClr>
              <a:buSzPts val="987"/>
              <a:buFont typeface="Noto Sans Symbols"/>
              <a:buChar char="−"/>
            </a:pPr>
            <a:r>
              <a:rPr lang="en-US" sz="1316" b="0" i="0" u="none" strike="noStrike" cap="none">
                <a:solidFill>
                  <a:srgbClr val="270A29"/>
                </a:solidFill>
                <a:latin typeface="Lato"/>
                <a:ea typeface="Lato"/>
                <a:cs typeface="Lato"/>
                <a:sym typeface="Lato"/>
              </a:rPr>
              <a:t>Pengukuran atau perhitungan yang tercatat sebagai nilai numeris (tinggi, suhu dll)</a:t>
            </a:r>
            <a:endParaRPr sz="1316" b="0" i="0" u="none" strike="noStrike" cap="none">
              <a:solidFill>
                <a:srgbClr val="000000"/>
              </a:solidFill>
              <a:latin typeface="Arial"/>
              <a:ea typeface="Arial"/>
              <a:cs typeface="Arial"/>
              <a:sym typeface="Arial"/>
            </a:endParaRPr>
          </a:p>
          <a:p>
            <a:pPr marL="432000" marR="0" lvl="0" indent="-323639" algn="l" rtl="0">
              <a:lnSpc>
                <a:spcPct val="100000"/>
              </a:lnSpc>
              <a:spcBef>
                <a:spcPts val="1417"/>
              </a:spcBef>
              <a:spcAft>
                <a:spcPts val="0"/>
              </a:spcAft>
              <a:buClr>
                <a:srgbClr val="000000"/>
              </a:buClr>
              <a:buSzPts val="592"/>
              <a:buFont typeface="Noto Sans Symbols"/>
              <a:buChar char="●"/>
            </a:pPr>
            <a:r>
              <a:rPr lang="en-US" sz="1316" b="1" i="0" u="none" strike="noStrike" cap="none">
                <a:solidFill>
                  <a:srgbClr val="270A29"/>
                </a:solidFill>
                <a:latin typeface="Lato"/>
                <a:ea typeface="Lato"/>
                <a:cs typeface="Lato"/>
                <a:sym typeface="Lato"/>
              </a:rPr>
              <a:t>Qualitative:</a:t>
            </a:r>
            <a:r>
              <a:rPr lang="en-US" sz="1316" b="0" i="0" u="none" strike="noStrike" cap="none">
                <a:solidFill>
                  <a:srgbClr val="270A29"/>
                </a:solidFill>
                <a:latin typeface="Lato"/>
                <a:ea typeface="Lato"/>
                <a:cs typeface="Lato"/>
                <a:sym typeface="Lato"/>
              </a:rPr>
              <a:t> kelompok atau kategori</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561"/>
              </a:spcBef>
              <a:spcAft>
                <a:spcPts val="0"/>
              </a:spcAft>
              <a:buClr>
                <a:srgbClr val="000000"/>
              </a:buClr>
              <a:buSzPts val="987"/>
              <a:buFont typeface="Noto Sans Symbols"/>
              <a:buChar char="−"/>
            </a:pPr>
            <a:r>
              <a:rPr lang="en-US" sz="1316" b="0" i="0" u="sng" strike="noStrike" cap="none">
                <a:solidFill>
                  <a:srgbClr val="270A29"/>
                </a:solidFill>
                <a:latin typeface="Lato"/>
                <a:ea typeface="Lato"/>
                <a:cs typeface="Lato"/>
                <a:sym typeface="Lato"/>
              </a:rPr>
              <a:t>Ordinal</a:t>
            </a:r>
            <a:r>
              <a:rPr lang="en-US" sz="1316" b="0" i="0" u="none" strike="noStrike" cap="none">
                <a:solidFill>
                  <a:srgbClr val="270A29"/>
                </a:solidFill>
                <a:latin typeface="Lato"/>
                <a:ea typeface="Lato"/>
                <a:cs typeface="Lato"/>
                <a:sym typeface="Lato"/>
              </a:rPr>
              <a:t>: kelompok kategori berurut  (ukuran baju seperti S, M, L)</a:t>
            </a:r>
            <a:endParaRPr sz="1316" b="0" i="0" u="none" strike="noStrike" cap="none">
              <a:solidFill>
                <a:srgbClr val="000000"/>
              </a:solidFill>
              <a:latin typeface="Arial"/>
              <a:ea typeface="Arial"/>
              <a:cs typeface="Arial"/>
              <a:sym typeface="Arial"/>
            </a:endParaRPr>
          </a:p>
          <a:p>
            <a:pPr marL="864000" marR="0" lvl="1" indent="-323639" algn="l" rtl="0">
              <a:lnSpc>
                <a:spcPct val="100000"/>
              </a:lnSpc>
              <a:spcBef>
                <a:spcPts val="561"/>
              </a:spcBef>
              <a:spcAft>
                <a:spcPts val="0"/>
              </a:spcAft>
              <a:buClr>
                <a:srgbClr val="000000"/>
              </a:buClr>
              <a:buSzPts val="987"/>
              <a:buFont typeface="Noto Sans Symbols"/>
              <a:buChar char="−"/>
            </a:pPr>
            <a:r>
              <a:rPr lang="en-US" sz="1316" b="0" i="0" u="sng" strike="noStrike" cap="none">
                <a:solidFill>
                  <a:srgbClr val="270A29"/>
                </a:solidFill>
                <a:latin typeface="Lato"/>
                <a:ea typeface="Lato"/>
                <a:cs typeface="Lato"/>
                <a:sym typeface="Lato"/>
              </a:rPr>
              <a:t>Nominal</a:t>
            </a:r>
            <a:r>
              <a:rPr lang="en-US" sz="1316" b="0" i="0" u="none" strike="noStrike" cap="none">
                <a:solidFill>
                  <a:srgbClr val="270A29"/>
                </a:solidFill>
                <a:latin typeface="Lato"/>
                <a:ea typeface="Lato"/>
                <a:cs typeface="Lato"/>
                <a:sym typeface="Lato"/>
              </a:rPr>
              <a:t>: nama kategori (e.g. status pernikahan, jenis kelamin)</a:t>
            </a:r>
            <a:endParaRPr sz="1316"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97"/>
          <p:cNvSpPr/>
          <p:nvPr/>
        </p:nvSpPr>
        <p:spPr>
          <a:xfrm>
            <a:off x="311760" y="1152360"/>
            <a:ext cx="4926960" cy="3415680"/>
          </a:xfrm>
          <a:prstGeom prst="rect">
            <a:avLst/>
          </a:prstGeom>
          <a:noFill/>
          <a:ln>
            <a:noFill/>
          </a:ln>
        </p:spPr>
        <p:txBody>
          <a:bodyPr spcFirstLastPara="1" wrap="square" lIns="0" tIns="0" rIns="0" bIns="0" anchor="t" anchorCtr="0">
            <a:normAutofit/>
          </a:bodyPr>
          <a:lstStyle/>
          <a:p>
            <a:pPr marL="432000" marR="0" lvl="0" indent="-323639" algn="l" rtl="0">
              <a:lnSpc>
                <a:spcPct val="100000"/>
              </a:lnSpc>
              <a:spcBef>
                <a:spcPts val="0"/>
              </a:spcBef>
              <a:spcAft>
                <a:spcPts val="0"/>
              </a:spcAft>
              <a:buClr>
                <a:srgbClr val="000000"/>
              </a:buClr>
              <a:buSzPts val="630"/>
              <a:buFont typeface="Noto Sans Symbols"/>
              <a:buChar char="●"/>
            </a:pPr>
            <a:r>
              <a:rPr lang="en-US" sz="1400" b="0" i="0" u="sng" strike="noStrike" cap="none">
                <a:solidFill>
                  <a:srgbClr val="270A29"/>
                </a:solidFill>
                <a:latin typeface="Lato"/>
                <a:ea typeface="Lato"/>
                <a:cs typeface="Lato"/>
                <a:sym typeface="Lato"/>
              </a:rPr>
              <a:t>Conceptual Question</a:t>
            </a:r>
            <a:r>
              <a:rPr lang="en-US" sz="1400" b="0" i="0" u="none" strike="noStrike" cap="none">
                <a:solidFill>
                  <a:srgbClr val="270A29"/>
                </a:solidFill>
                <a:latin typeface="Lato"/>
                <a:ea typeface="Lato"/>
                <a:cs typeface="Lato"/>
                <a:sym typeface="Lato"/>
              </a:rPr>
              <a:t>: </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561"/>
              </a:spcBef>
              <a:spcAft>
                <a:spcPts val="0"/>
              </a:spcAft>
              <a:buClr>
                <a:srgbClr val="000000"/>
              </a:buClr>
              <a:buSzPts val="630"/>
              <a:buFont typeface="Noto Sans Symbols"/>
              <a:buChar char="●"/>
            </a:pPr>
            <a:r>
              <a:rPr lang="en-US" sz="1400" b="0" i="0" u="none" strike="noStrike" cap="none">
                <a:solidFill>
                  <a:srgbClr val="270A29"/>
                </a:solidFill>
                <a:latin typeface="Lato"/>
                <a:ea typeface="Lato"/>
                <a:cs typeface="Lato"/>
                <a:sym typeface="Lato"/>
              </a:rPr>
              <a:t>Why not just use a more flexible method if it is more realistic?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41"/>
              </a:spcBef>
              <a:spcAft>
                <a:spcPts val="0"/>
              </a:spcAft>
              <a:buNone/>
            </a:pP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641"/>
              </a:spcBef>
              <a:spcAft>
                <a:spcPts val="0"/>
              </a:spcAft>
              <a:buClr>
                <a:srgbClr val="000000"/>
              </a:buClr>
              <a:buSzPts val="630"/>
              <a:buFont typeface="Noto Sans Symbols"/>
              <a:buChar char="●"/>
            </a:pPr>
            <a:r>
              <a:rPr lang="en-US" sz="1400" b="0" i="0" u="sng" strike="noStrike" cap="none">
                <a:solidFill>
                  <a:srgbClr val="270A29"/>
                </a:solidFill>
                <a:latin typeface="Lato"/>
                <a:ea typeface="Lato"/>
                <a:cs typeface="Lato"/>
                <a:sym typeface="Lato"/>
              </a:rPr>
              <a:t>Reason 1</a:t>
            </a:r>
            <a:r>
              <a:rPr lang="en-US" sz="1400" b="0" i="0" u="none" strike="noStrike" cap="none">
                <a:solidFill>
                  <a:srgbClr val="270A29"/>
                </a:solidFill>
                <a:latin typeface="Lato"/>
                <a:ea typeface="Lato"/>
                <a:cs typeface="Lato"/>
                <a:sym typeface="Lato"/>
              </a:rPr>
              <a:t>: A simple method (such as OLS regression) produces a model that is easier to interpret (especially for inference purposes).</a:t>
            </a:r>
            <a:endParaRPr sz="1400" b="0" i="0" u="none" strike="noStrike" cap="none">
              <a:solidFill>
                <a:srgbClr val="000000"/>
              </a:solidFill>
              <a:latin typeface="Arial"/>
              <a:ea typeface="Arial"/>
              <a:cs typeface="Arial"/>
              <a:sym typeface="Arial"/>
            </a:endParaRPr>
          </a:p>
          <a:p>
            <a:pPr marL="432000" marR="0" lvl="0" indent="-323639" algn="l" rtl="0">
              <a:lnSpc>
                <a:spcPct val="100000"/>
              </a:lnSpc>
              <a:spcBef>
                <a:spcPts val="641"/>
              </a:spcBef>
              <a:spcAft>
                <a:spcPts val="0"/>
              </a:spcAft>
              <a:buClr>
                <a:srgbClr val="000000"/>
              </a:buClr>
              <a:buSzPts val="630"/>
              <a:buFont typeface="Noto Sans Symbols"/>
              <a:buChar char="●"/>
            </a:pPr>
            <a:r>
              <a:rPr lang="en-US" sz="1400" b="0" i="0" u="sng" strike="noStrike" cap="none">
                <a:solidFill>
                  <a:srgbClr val="270A29"/>
                </a:solidFill>
                <a:latin typeface="Lato"/>
                <a:ea typeface="Lato"/>
                <a:cs typeface="Lato"/>
                <a:sym typeface="Lato"/>
              </a:rPr>
              <a:t>Reason 2</a:t>
            </a:r>
            <a:r>
              <a:rPr lang="en-US" sz="1400" b="0" i="0" u="none" strike="noStrike" cap="none">
                <a:solidFill>
                  <a:srgbClr val="270A29"/>
                </a:solidFill>
                <a:latin typeface="Lato"/>
                <a:ea typeface="Lato"/>
                <a:cs typeface="Lato"/>
                <a:sym typeface="Lato"/>
              </a:rPr>
              <a:t>: Even if the primary purpose of learning from the data is for prediction, it is often possible to get more accurate predictions with a simple rather than a complicated model.</a:t>
            </a:r>
            <a:endParaRPr sz="1400" b="0" i="0" u="none" strike="noStrike" cap="none">
              <a:solidFill>
                <a:srgbClr val="000000"/>
              </a:solidFill>
              <a:latin typeface="Arial"/>
              <a:ea typeface="Arial"/>
              <a:cs typeface="Arial"/>
              <a:sym typeface="Arial"/>
            </a:endParaRPr>
          </a:p>
        </p:txBody>
      </p:sp>
      <p:sp>
        <p:nvSpPr>
          <p:cNvPr id="349" name="Google Shape;349;p97"/>
          <p:cNvSpPr/>
          <p:nvPr/>
        </p:nvSpPr>
        <p:spPr>
          <a:xfrm>
            <a:off x="31212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Akurasi Prediktif vs Interpretibilitas</a:t>
            </a:r>
            <a:endParaRPr sz="2800" b="0" i="0" u="none" strike="noStrike" cap="none">
              <a:solidFill>
                <a:srgbClr val="000000"/>
              </a:solidFill>
              <a:latin typeface="Arial"/>
              <a:ea typeface="Arial"/>
              <a:cs typeface="Arial"/>
              <a:sym typeface="Arial"/>
            </a:endParaRPr>
          </a:p>
        </p:txBody>
      </p:sp>
      <p:pic>
        <p:nvPicPr>
          <p:cNvPr id="350" name="Google Shape;350;p97"/>
          <p:cNvPicPr preferRelativeResize="0"/>
          <p:nvPr/>
        </p:nvPicPr>
        <p:blipFill rotWithShape="1">
          <a:blip r:embed="rId3">
            <a:alphaModFix/>
          </a:blip>
          <a:srcRect/>
          <a:stretch/>
        </p:blipFill>
        <p:spPr>
          <a:xfrm>
            <a:off x="5452200" y="1436400"/>
            <a:ext cx="3488760" cy="23734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8"/>
          <p:cNvSpPr/>
          <p:nvPr/>
        </p:nvSpPr>
        <p:spPr>
          <a:xfrm>
            <a:off x="311760" y="1152360"/>
            <a:ext cx="4219920" cy="1911960"/>
          </a:xfrm>
          <a:prstGeom prst="rect">
            <a:avLst/>
          </a:prstGeom>
          <a:noFill/>
          <a:ln>
            <a:noFill/>
          </a:ln>
        </p:spPr>
        <p:txBody>
          <a:bodyPr spcFirstLastPara="1" wrap="square" lIns="0" tIns="0" rIns="0" bIns="0" anchor="t" anchorCtr="0">
            <a:normAutofit/>
          </a:bodyPr>
          <a:lstStyle/>
          <a:p>
            <a:pPr marL="432000" marR="0" lvl="0" indent="-323639" algn="l" rtl="0">
              <a:lnSpc>
                <a:spcPct val="90000"/>
              </a:lnSpc>
              <a:spcBef>
                <a:spcPts val="0"/>
              </a:spcBef>
              <a:spcAft>
                <a:spcPts val="0"/>
              </a:spcAft>
              <a:buClr>
                <a:srgbClr val="000000"/>
              </a:buClr>
              <a:buSzPts val="490"/>
              <a:buFont typeface="Noto Sans Symbols"/>
              <a:buChar char="●"/>
            </a:pPr>
            <a:r>
              <a:rPr lang="en-US" sz="1088" b="0" i="0" u="none" strike="noStrike" cap="none">
                <a:solidFill>
                  <a:srgbClr val="270A29"/>
                </a:solidFill>
                <a:latin typeface="Lato"/>
                <a:ea typeface="Lato"/>
                <a:cs typeface="Lato"/>
                <a:sym typeface="Lato"/>
              </a:rPr>
              <a:t>There are always two aspects to consider when designing a learning algorithm:</a:t>
            </a:r>
            <a:endParaRPr sz="1088" b="0" i="0" u="none" strike="noStrike" cap="none">
              <a:solidFill>
                <a:srgbClr val="000000"/>
              </a:solidFill>
              <a:latin typeface="Arial"/>
              <a:ea typeface="Arial"/>
              <a:cs typeface="Arial"/>
              <a:sym typeface="Arial"/>
            </a:endParaRPr>
          </a:p>
          <a:p>
            <a:pPr marL="648000" marR="0" lvl="2" indent="-216000" algn="l" rtl="0">
              <a:lnSpc>
                <a:spcPct val="90000"/>
              </a:lnSpc>
              <a:spcBef>
                <a:spcPts val="641"/>
              </a:spcBef>
              <a:spcAft>
                <a:spcPts val="0"/>
              </a:spcAft>
              <a:buClr>
                <a:srgbClr val="000000"/>
              </a:buClr>
              <a:buSzPts val="490"/>
              <a:buFont typeface="Noto Sans Symbols"/>
              <a:buChar char="●"/>
            </a:pPr>
            <a:r>
              <a:rPr lang="en-US" sz="1088" b="0" i="0" u="none" strike="noStrike" cap="none">
                <a:solidFill>
                  <a:srgbClr val="270A29"/>
                </a:solidFill>
                <a:latin typeface="Lato"/>
                <a:ea typeface="Lato"/>
                <a:cs typeface="Lato"/>
                <a:sym typeface="Lato"/>
              </a:rPr>
              <a:t>Try to fit the data well</a:t>
            </a:r>
            <a:endParaRPr sz="1088" b="0" i="0" u="none" strike="noStrike" cap="none">
              <a:solidFill>
                <a:srgbClr val="000000"/>
              </a:solidFill>
              <a:latin typeface="Arial"/>
              <a:ea typeface="Arial"/>
              <a:cs typeface="Arial"/>
              <a:sym typeface="Arial"/>
            </a:endParaRPr>
          </a:p>
          <a:p>
            <a:pPr marL="648000" marR="0" lvl="2" indent="-216000" algn="l" rtl="0">
              <a:lnSpc>
                <a:spcPct val="90000"/>
              </a:lnSpc>
              <a:spcBef>
                <a:spcPts val="641"/>
              </a:spcBef>
              <a:spcAft>
                <a:spcPts val="0"/>
              </a:spcAft>
              <a:buClr>
                <a:srgbClr val="000000"/>
              </a:buClr>
              <a:buSzPts val="490"/>
              <a:buFont typeface="Noto Sans Symbols"/>
              <a:buChar char="●"/>
            </a:pPr>
            <a:r>
              <a:rPr lang="en-US" sz="1088" b="0" i="0" u="none" strike="noStrike" cap="none">
                <a:solidFill>
                  <a:srgbClr val="270A29"/>
                </a:solidFill>
                <a:latin typeface="Lato"/>
                <a:ea typeface="Lato"/>
                <a:cs typeface="Lato"/>
                <a:sym typeface="Lato"/>
              </a:rPr>
              <a:t>Be as robust as possible</a:t>
            </a:r>
            <a:endParaRPr sz="1088" b="0" i="0" u="none" strike="noStrike" cap="none">
              <a:solidFill>
                <a:srgbClr val="000000"/>
              </a:solidFill>
              <a:latin typeface="Arial"/>
              <a:ea typeface="Arial"/>
              <a:cs typeface="Arial"/>
              <a:sym typeface="Arial"/>
            </a:endParaRPr>
          </a:p>
          <a:p>
            <a:pPr marL="432000" marR="0" lvl="0" indent="-323639" algn="l" rtl="0">
              <a:lnSpc>
                <a:spcPct val="90000"/>
              </a:lnSpc>
              <a:spcBef>
                <a:spcPts val="1060"/>
              </a:spcBef>
              <a:spcAft>
                <a:spcPts val="0"/>
              </a:spcAft>
              <a:buClr>
                <a:srgbClr val="000000"/>
              </a:buClr>
              <a:buSzPts val="490"/>
              <a:buFont typeface="Noto Sans Symbols"/>
              <a:buChar char="●"/>
            </a:pPr>
            <a:r>
              <a:rPr lang="en-US" sz="1088" b="0" i="0" u="none" strike="noStrike" cap="none">
                <a:solidFill>
                  <a:srgbClr val="270A29"/>
                </a:solidFill>
                <a:latin typeface="Lato"/>
                <a:ea typeface="Lato"/>
                <a:cs typeface="Lato"/>
                <a:sym typeface="Lato"/>
              </a:rPr>
              <a:t>The predictor that you have generated using your training data must also work well on new data.</a:t>
            </a:r>
            <a:endParaRPr sz="1088" b="0" i="0" u="none" strike="noStrike" cap="none">
              <a:solidFill>
                <a:srgbClr val="000000"/>
              </a:solidFill>
              <a:latin typeface="Arial"/>
              <a:ea typeface="Arial"/>
              <a:cs typeface="Arial"/>
              <a:sym typeface="Arial"/>
            </a:endParaRPr>
          </a:p>
          <a:p>
            <a:pPr marL="432000" marR="0" lvl="0" indent="-323639" algn="l" rtl="0">
              <a:lnSpc>
                <a:spcPct val="90000"/>
              </a:lnSpc>
              <a:spcBef>
                <a:spcPts val="641"/>
              </a:spcBef>
              <a:spcAft>
                <a:spcPts val="0"/>
              </a:spcAft>
              <a:buClr>
                <a:srgbClr val="000000"/>
              </a:buClr>
              <a:buSzPts val="490"/>
              <a:buFont typeface="Noto Sans Symbols"/>
              <a:buChar char="●"/>
            </a:pPr>
            <a:r>
              <a:rPr lang="en-US" sz="1088" b="0" i="0" u="none" strike="noStrike" cap="none">
                <a:solidFill>
                  <a:srgbClr val="270A29"/>
                </a:solidFill>
                <a:latin typeface="Lato"/>
                <a:ea typeface="Lato"/>
                <a:cs typeface="Lato"/>
                <a:sym typeface="Lato"/>
              </a:rPr>
              <a:t>When we create predictors, usually the simpler the predictor is, the more robust it tends to be in the sense of begin able to be estimated reliably. On the other hand, the simple models do not fit the training data aggressively.</a:t>
            </a:r>
            <a:endParaRPr sz="1088" b="0" i="0" u="none" strike="noStrike" cap="none">
              <a:solidFill>
                <a:srgbClr val="000000"/>
              </a:solidFill>
              <a:latin typeface="Arial"/>
              <a:ea typeface="Arial"/>
              <a:cs typeface="Arial"/>
              <a:sym typeface="Arial"/>
            </a:endParaRPr>
          </a:p>
        </p:txBody>
      </p:sp>
      <p:sp>
        <p:nvSpPr>
          <p:cNvPr id="356" name="Google Shape;356;p98"/>
          <p:cNvSpPr/>
          <p:nvPr/>
        </p:nvSpPr>
        <p:spPr>
          <a:xfrm>
            <a:off x="312480" y="444960"/>
            <a:ext cx="851976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Pertimbangan Machine Learning</a:t>
            </a:r>
            <a:endParaRPr sz="2800" b="0" i="0" u="none" strike="noStrike" cap="none">
              <a:solidFill>
                <a:srgbClr val="000000"/>
              </a:solidFill>
              <a:latin typeface="Arial"/>
              <a:ea typeface="Arial"/>
              <a:cs typeface="Arial"/>
              <a:sym typeface="Arial"/>
            </a:endParaRPr>
          </a:p>
        </p:txBody>
      </p:sp>
      <p:sp>
        <p:nvSpPr>
          <p:cNvPr id="357" name="Google Shape;357;p98"/>
          <p:cNvSpPr/>
          <p:nvPr/>
        </p:nvSpPr>
        <p:spPr>
          <a:xfrm>
            <a:off x="4974120" y="1137240"/>
            <a:ext cx="3881880" cy="3655800"/>
          </a:xfrm>
          <a:prstGeom prst="rect">
            <a:avLst/>
          </a:prstGeom>
          <a:noFill/>
          <a:ln>
            <a:noFill/>
          </a:ln>
        </p:spPr>
        <p:txBody>
          <a:bodyPr spcFirstLastPara="1" wrap="square" lIns="0" tIns="0" rIns="0" bIns="0" anchor="t" anchorCtr="0">
            <a:normAutofit/>
          </a:bodyPr>
          <a:lstStyle/>
          <a:p>
            <a:pPr marL="432000" marR="0" lvl="0" indent="-323639" algn="l" rtl="0">
              <a:lnSpc>
                <a:spcPct val="80000"/>
              </a:lnSpc>
              <a:spcBef>
                <a:spcPts val="0"/>
              </a:spcBef>
              <a:spcAft>
                <a:spcPts val="0"/>
              </a:spcAft>
              <a:buClr>
                <a:srgbClr val="000000"/>
              </a:buClr>
              <a:buSzPts val="428"/>
              <a:buFont typeface="Noto Sans Symbols"/>
              <a:buChar char="●"/>
            </a:pPr>
            <a:r>
              <a:rPr lang="en-US" sz="952" b="0" i="0" u="sng" strike="noStrike" cap="none">
                <a:solidFill>
                  <a:srgbClr val="270A29"/>
                </a:solidFill>
                <a:latin typeface="Lato"/>
                <a:ea typeface="Lato"/>
                <a:cs typeface="Lato"/>
                <a:sym typeface="Lato"/>
              </a:rPr>
              <a:t>Training Error vs. Testing Error</a:t>
            </a:r>
            <a:r>
              <a:rPr lang="en-US" sz="952" b="0" i="0" u="none" strike="noStrike" cap="none">
                <a:solidFill>
                  <a:srgbClr val="270A29"/>
                </a:solidFill>
                <a:latin typeface="Lato"/>
                <a:ea typeface="Lato"/>
                <a:cs typeface="Lato"/>
                <a:sym typeface="Lato"/>
              </a:rPr>
              <a:t>:</a:t>
            </a:r>
            <a:endParaRPr sz="952" b="0" i="0" u="none" strike="noStrike" cap="none">
              <a:solidFill>
                <a:srgbClr val="000000"/>
              </a:solidFill>
              <a:latin typeface="Arial"/>
              <a:ea typeface="Arial"/>
              <a:cs typeface="Arial"/>
              <a:sym typeface="Arial"/>
            </a:endParaRPr>
          </a:p>
          <a:p>
            <a:pPr marL="648000" marR="0" lvl="2" indent="-216000" algn="l" rtl="0">
              <a:lnSpc>
                <a:spcPct val="80000"/>
              </a:lnSpc>
              <a:spcBef>
                <a:spcPts val="641"/>
              </a:spcBef>
              <a:spcAft>
                <a:spcPts val="0"/>
              </a:spcAft>
              <a:buClr>
                <a:srgbClr val="000000"/>
              </a:buClr>
              <a:buSzPts val="428"/>
              <a:buFont typeface="Noto Sans Symbols"/>
              <a:buChar char="●"/>
            </a:pPr>
            <a:r>
              <a:rPr lang="en-US" sz="952" b="0" i="0" u="none" strike="noStrike" cap="none">
                <a:solidFill>
                  <a:srgbClr val="270A29"/>
                </a:solidFill>
                <a:latin typeface="Lato"/>
                <a:ea typeface="Lato"/>
                <a:cs typeface="Lato"/>
                <a:sym typeface="Lato"/>
              </a:rPr>
              <a:t>Training error  reflects whether the data fits well</a:t>
            </a:r>
            <a:endParaRPr sz="952" b="0" i="0" u="none" strike="noStrike" cap="none">
              <a:solidFill>
                <a:srgbClr val="000000"/>
              </a:solidFill>
              <a:latin typeface="Arial"/>
              <a:ea typeface="Arial"/>
              <a:cs typeface="Arial"/>
              <a:sym typeface="Arial"/>
            </a:endParaRPr>
          </a:p>
          <a:p>
            <a:pPr marL="648000" marR="0" lvl="2" indent="-216000" algn="l" rtl="0">
              <a:lnSpc>
                <a:spcPct val="80000"/>
              </a:lnSpc>
              <a:spcBef>
                <a:spcPts val="641"/>
              </a:spcBef>
              <a:spcAft>
                <a:spcPts val="0"/>
              </a:spcAft>
              <a:buClr>
                <a:srgbClr val="000000"/>
              </a:buClr>
              <a:buSzPts val="428"/>
              <a:buFont typeface="Noto Sans Symbols"/>
              <a:buChar char="●"/>
            </a:pPr>
            <a:r>
              <a:rPr lang="en-US" sz="952" b="0" i="0" u="none" strike="noStrike" cap="none">
                <a:solidFill>
                  <a:srgbClr val="270A29"/>
                </a:solidFill>
                <a:latin typeface="Lato"/>
                <a:ea typeface="Lato"/>
                <a:cs typeface="Lato"/>
                <a:sym typeface="Lato"/>
              </a:rPr>
              <a:t>Testing error  reflects whether the predictor actually works on new data</a:t>
            </a:r>
            <a:endParaRPr sz="952" b="0" i="0" u="none" strike="noStrike" cap="none">
              <a:solidFill>
                <a:srgbClr val="000000"/>
              </a:solidFill>
              <a:latin typeface="Arial"/>
              <a:ea typeface="Arial"/>
              <a:cs typeface="Arial"/>
              <a:sym typeface="Arial"/>
            </a:endParaRPr>
          </a:p>
          <a:p>
            <a:pPr marL="432000" marR="0" lvl="0" indent="-323639" algn="l" rtl="0">
              <a:lnSpc>
                <a:spcPct val="80000"/>
              </a:lnSpc>
              <a:spcBef>
                <a:spcPts val="1060"/>
              </a:spcBef>
              <a:spcAft>
                <a:spcPts val="0"/>
              </a:spcAft>
              <a:buClr>
                <a:srgbClr val="000000"/>
              </a:buClr>
              <a:buSzPts val="428"/>
              <a:buFont typeface="Noto Sans Symbols"/>
              <a:buChar char="●"/>
            </a:pPr>
            <a:r>
              <a:rPr lang="en-US" sz="952" b="0" i="0" u="sng" strike="noStrike" cap="none">
                <a:solidFill>
                  <a:srgbClr val="270A29"/>
                </a:solidFill>
                <a:latin typeface="Lato"/>
                <a:ea typeface="Lato"/>
                <a:cs typeface="Lato"/>
                <a:sym typeface="Lato"/>
              </a:rPr>
              <a:t>Bias vs. Variance</a:t>
            </a:r>
            <a:r>
              <a:rPr lang="en-US" sz="952" b="0" i="0" u="none" strike="noStrike" cap="none">
                <a:solidFill>
                  <a:srgbClr val="270A29"/>
                </a:solidFill>
                <a:latin typeface="Lato"/>
                <a:ea typeface="Lato"/>
                <a:cs typeface="Lato"/>
                <a:sym typeface="Lato"/>
              </a:rPr>
              <a:t>:</a:t>
            </a:r>
            <a:endParaRPr sz="952" b="0" i="0" u="none" strike="noStrike" cap="none">
              <a:solidFill>
                <a:srgbClr val="000000"/>
              </a:solidFill>
              <a:latin typeface="Arial"/>
              <a:ea typeface="Arial"/>
              <a:cs typeface="Arial"/>
              <a:sym typeface="Arial"/>
            </a:endParaRPr>
          </a:p>
          <a:p>
            <a:pPr marL="864000" marR="0" lvl="1" indent="-323639" algn="l" rtl="0">
              <a:lnSpc>
                <a:spcPct val="80000"/>
              </a:lnSpc>
              <a:spcBef>
                <a:spcPts val="1060"/>
              </a:spcBef>
              <a:spcAft>
                <a:spcPts val="0"/>
              </a:spcAft>
              <a:buClr>
                <a:srgbClr val="000000"/>
              </a:buClr>
              <a:buSzPts val="714"/>
              <a:buFont typeface="Noto Sans Symbols"/>
              <a:buChar char="−"/>
            </a:pPr>
            <a:r>
              <a:rPr lang="en-US" sz="952" b="0" i="0" u="none" strike="noStrike" cap="none">
                <a:solidFill>
                  <a:srgbClr val="270A29"/>
                </a:solidFill>
                <a:latin typeface="Lato"/>
                <a:ea typeface="Lato"/>
                <a:cs typeface="Lato"/>
                <a:sym typeface="Lato"/>
              </a:rPr>
              <a:t>Bias  how good the predictor is, on average; tends to be smaller with more complicated models</a:t>
            </a:r>
            <a:endParaRPr sz="952" b="0" i="0" u="none" strike="noStrike" cap="none">
              <a:solidFill>
                <a:srgbClr val="000000"/>
              </a:solidFill>
              <a:latin typeface="Arial"/>
              <a:ea typeface="Arial"/>
              <a:cs typeface="Arial"/>
              <a:sym typeface="Arial"/>
            </a:endParaRPr>
          </a:p>
          <a:p>
            <a:pPr marL="864000" marR="0" lvl="1" indent="-323639" algn="l" rtl="0">
              <a:lnSpc>
                <a:spcPct val="80000"/>
              </a:lnSpc>
              <a:spcBef>
                <a:spcPts val="1060"/>
              </a:spcBef>
              <a:spcAft>
                <a:spcPts val="0"/>
              </a:spcAft>
              <a:buClr>
                <a:srgbClr val="000000"/>
              </a:buClr>
              <a:buSzPts val="714"/>
              <a:buFont typeface="Noto Sans Symbols"/>
              <a:buChar char="−"/>
            </a:pPr>
            <a:r>
              <a:rPr lang="en-US" sz="952" b="0" i="0" u="none" strike="noStrike" cap="none">
                <a:solidFill>
                  <a:srgbClr val="270A29"/>
                </a:solidFill>
                <a:latin typeface="Lato"/>
                <a:ea typeface="Lato"/>
                <a:cs typeface="Lato"/>
                <a:sym typeface="Lato"/>
              </a:rPr>
              <a:t>Variance  tends to be higher for more complex models</a:t>
            </a:r>
            <a:endParaRPr sz="952" b="0" i="0" u="none" strike="noStrike" cap="none">
              <a:solidFill>
                <a:srgbClr val="000000"/>
              </a:solidFill>
              <a:latin typeface="Arial"/>
              <a:ea typeface="Arial"/>
              <a:cs typeface="Arial"/>
              <a:sym typeface="Arial"/>
            </a:endParaRPr>
          </a:p>
          <a:p>
            <a:pPr marL="432000" marR="0" lvl="0" indent="-323639" algn="l" rtl="0">
              <a:lnSpc>
                <a:spcPct val="80000"/>
              </a:lnSpc>
              <a:spcBef>
                <a:spcPts val="641"/>
              </a:spcBef>
              <a:spcAft>
                <a:spcPts val="0"/>
              </a:spcAft>
              <a:buClr>
                <a:srgbClr val="000000"/>
              </a:buClr>
              <a:buSzPts val="428"/>
              <a:buFont typeface="Noto Sans Symbols"/>
              <a:buChar char="●"/>
            </a:pPr>
            <a:r>
              <a:rPr lang="en-US" sz="952" b="0" i="0" u="sng" strike="noStrike" cap="none">
                <a:solidFill>
                  <a:srgbClr val="270A29"/>
                </a:solidFill>
                <a:latin typeface="Lato"/>
                <a:ea typeface="Lato"/>
                <a:cs typeface="Lato"/>
                <a:sym typeface="Lato"/>
              </a:rPr>
              <a:t>Fitting vs. Over-fitting</a:t>
            </a:r>
            <a:r>
              <a:rPr lang="en-US" sz="952" b="0" i="0" u="none" strike="noStrike" cap="none">
                <a:solidFill>
                  <a:srgbClr val="270A29"/>
                </a:solidFill>
                <a:latin typeface="Lato"/>
                <a:ea typeface="Lato"/>
                <a:cs typeface="Lato"/>
                <a:sym typeface="Lato"/>
              </a:rPr>
              <a:t>:</a:t>
            </a:r>
            <a:endParaRPr sz="952" b="0" i="0" u="none" strike="noStrike" cap="none">
              <a:solidFill>
                <a:srgbClr val="000000"/>
              </a:solidFill>
              <a:latin typeface="Arial"/>
              <a:ea typeface="Arial"/>
              <a:cs typeface="Arial"/>
              <a:sym typeface="Arial"/>
            </a:endParaRPr>
          </a:p>
          <a:p>
            <a:pPr marL="864000" marR="0" lvl="1" indent="-323639" algn="l" rtl="0">
              <a:lnSpc>
                <a:spcPct val="80000"/>
              </a:lnSpc>
              <a:spcBef>
                <a:spcPts val="641"/>
              </a:spcBef>
              <a:spcAft>
                <a:spcPts val="0"/>
              </a:spcAft>
              <a:buClr>
                <a:srgbClr val="000000"/>
              </a:buClr>
              <a:buSzPts val="714"/>
              <a:buFont typeface="Noto Sans Symbols"/>
              <a:buChar char="−"/>
            </a:pPr>
            <a:r>
              <a:rPr lang="en-US" sz="952" b="0" i="0" u="none" strike="noStrike" cap="none">
                <a:solidFill>
                  <a:srgbClr val="270A29"/>
                </a:solidFill>
                <a:latin typeface="Lato"/>
                <a:ea typeface="Lato"/>
                <a:cs typeface="Lato"/>
                <a:sym typeface="Lato"/>
              </a:rPr>
              <a:t>If you try to fit the data too aggressively, then you may over-fit the training data. This means that the predictors works very well on the training data, but is substantially worse on the unseen test data.</a:t>
            </a:r>
            <a:endParaRPr sz="952" b="0" i="0" u="none" strike="noStrike" cap="none">
              <a:solidFill>
                <a:srgbClr val="000000"/>
              </a:solidFill>
              <a:latin typeface="Arial"/>
              <a:ea typeface="Arial"/>
              <a:cs typeface="Arial"/>
              <a:sym typeface="Arial"/>
            </a:endParaRPr>
          </a:p>
          <a:p>
            <a:pPr marL="432000" marR="0" lvl="0" indent="-323639" algn="l" rtl="0">
              <a:lnSpc>
                <a:spcPct val="80000"/>
              </a:lnSpc>
              <a:spcBef>
                <a:spcPts val="1417"/>
              </a:spcBef>
              <a:spcAft>
                <a:spcPts val="0"/>
              </a:spcAft>
              <a:buClr>
                <a:srgbClr val="000000"/>
              </a:buClr>
              <a:buSzPts val="428"/>
              <a:buFont typeface="Noto Sans Symbols"/>
              <a:buChar char="●"/>
            </a:pPr>
            <a:r>
              <a:rPr lang="en-US" sz="952" b="0" i="0" u="sng" strike="noStrike" cap="none">
                <a:solidFill>
                  <a:srgbClr val="270A29"/>
                </a:solidFill>
                <a:latin typeface="Lato"/>
                <a:ea typeface="Lato"/>
                <a:cs typeface="Lato"/>
                <a:sym typeface="Lato"/>
              </a:rPr>
              <a:t>Empirical Risk vs. Model Complexity</a:t>
            </a:r>
            <a:r>
              <a:rPr lang="en-US" sz="952" b="0" i="0" u="none" strike="noStrike" cap="none">
                <a:solidFill>
                  <a:srgbClr val="270A29"/>
                </a:solidFill>
                <a:latin typeface="Lato"/>
                <a:ea typeface="Lato"/>
                <a:cs typeface="Lato"/>
                <a:sym typeface="Lato"/>
              </a:rPr>
              <a:t>:</a:t>
            </a:r>
            <a:endParaRPr sz="952" b="0" i="0" u="none" strike="noStrike" cap="none">
              <a:solidFill>
                <a:srgbClr val="000000"/>
              </a:solidFill>
              <a:latin typeface="Arial"/>
              <a:ea typeface="Arial"/>
              <a:cs typeface="Arial"/>
              <a:sym typeface="Arial"/>
            </a:endParaRPr>
          </a:p>
          <a:p>
            <a:pPr marL="864000" marR="0" lvl="1" indent="-323639" algn="l" rtl="0">
              <a:lnSpc>
                <a:spcPct val="80000"/>
              </a:lnSpc>
              <a:spcBef>
                <a:spcPts val="1134"/>
              </a:spcBef>
              <a:spcAft>
                <a:spcPts val="0"/>
              </a:spcAft>
              <a:buClr>
                <a:srgbClr val="000000"/>
              </a:buClr>
              <a:buSzPts val="714"/>
              <a:buFont typeface="Noto Sans Symbols"/>
              <a:buChar char="−"/>
            </a:pPr>
            <a:r>
              <a:rPr lang="en-US" sz="952" b="0" i="0" u="none" strike="noStrike" cap="none">
                <a:solidFill>
                  <a:srgbClr val="270A29"/>
                </a:solidFill>
                <a:latin typeface="Lato"/>
                <a:ea typeface="Lato"/>
                <a:cs typeface="Lato"/>
                <a:sym typeface="Lato"/>
              </a:rPr>
              <a:t>Empirical risk  error rate based on the training data</a:t>
            </a:r>
            <a:endParaRPr sz="952" b="0" i="0" u="none" strike="noStrike" cap="none">
              <a:solidFill>
                <a:srgbClr val="000000"/>
              </a:solidFill>
              <a:latin typeface="Arial"/>
              <a:ea typeface="Arial"/>
              <a:cs typeface="Arial"/>
              <a:sym typeface="Arial"/>
            </a:endParaRPr>
          </a:p>
          <a:p>
            <a:pPr marL="864000" marR="0" lvl="1" indent="-323639" algn="l" rtl="0">
              <a:lnSpc>
                <a:spcPct val="80000"/>
              </a:lnSpc>
              <a:spcBef>
                <a:spcPts val="1134"/>
              </a:spcBef>
              <a:spcAft>
                <a:spcPts val="0"/>
              </a:spcAft>
              <a:buClr>
                <a:srgbClr val="000000"/>
              </a:buClr>
              <a:buSzPts val="714"/>
              <a:buFont typeface="Noto Sans Symbols"/>
              <a:buChar char="−"/>
            </a:pPr>
            <a:r>
              <a:rPr lang="en-US" sz="952" b="0" i="0" u="none" strike="noStrike" cap="none">
                <a:solidFill>
                  <a:srgbClr val="270A29"/>
                </a:solidFill>
                <a:latin typeface="Lato"/>
                <a:ea typeface="Lato"/>
                <a:cs typeface="Lato"/>
                <a:sym typeface="Lato"/>
              </a:rPr>
              <a:t>Increase model complexity = decrease empirical risk but less robust (higher variance)</a:t>
            </a:r>
            <a:endParaRPr sz="952" b="0" i="0" u="none" strike="noStrike" cap="none">
              <a:solidFill>
                <a:srgbClr val="000000"/>
              </a:solidFill>
              <a:latin typeface="Arial"/>
              <a:ea typeface="Arial"/>
              <a:cs typeface="Arial"/>
              <a:sym typeface="Arial"/>
            </a:endParaRPr>
          </a:p>
        </p:txBody>
      </p:sp>
      <p:pic>
        <p:nvPicPr>
          <p:cNvPr id="358" name="Google Shape;358;p98"/>
          <p:cNvPicPr preferRelativeResize="0"/>
          <p:nvPr/>
        </p:nvPicPr>
        <p:blipFill rotWithShape="1">
          <a:blip r:embed="rId3">
            <a:alphaModFix/>
          </a:blip>
          <a:srcRect/>
          <a:stretch/>
        </p:blipFill>
        <p:spPr>
          <a:xfrm>
            <a:off x="1037160" y="3135960"/>
            <a:ext cx="2856960" cy="16070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99"/>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Tipe Model Regresi</a:t>
            </a:r>
            <a:endParaRPr sz="2758" b="0" i="0" u="none" strike="noStrike" cap="none">
              <a:solidFill>
                <a:srgbClr val="000000"/>
              </a:solidFill>
              <a:latin typeface="Arial"/>
              <a:ea typeface="Arial"/>
              <a:cs typeface="Arial"/>
              <a:sym typeface="Arial"/>
            </a:endParaRPr>
          </a:p>
        </p:txBody>
      </p:sp>
      <p:sp>
        <p:nvSpPr>
          <p:cNvPr id="364" name="Google Shape;364;p99"/>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Regresi Sederhana:</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Regresi sederhana linier </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Regresi sederhana non-linier</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Contoh: memprediksi </a:t>
            </a:r>
            <a:r>
              <a:rPr lang="en-US" sz="1800" b="0" i="0" u="none" strike="noStrike" cap="none">
                <a:solidFill>
                  <a:srgbClr val="000000"/>
                </a:solidFill>
                <a:latin typeface="Courier New"/>
                <a:ea typeface="Courier New"/>
                <a:cs typeface="Courier New"/>
                <a:sym typeface="Courier New"/>
              </a:rPr>
              <a:t>co2emission</a:t>
            </a:r>
            <a:r>
              <a:rPr lang="en-US" sz="1800" b="0" i="0" u="none" strike="noStrike" cap="none">
                <a:solidFill>
                  <a:srgbClr val="000000"/>
                </a:solidFill>
                <a:latin typeface="Lato"/>
                <a:ea typeface="Lato"/>
                <a:cs typeface="Lato"/>
                <a:sym typeface="Lato"/>
              </a:rPr>
              <a:t> vs </a:t>
            </a:r>
            <a:r>
              <a:rPr lang="en-US" sz="1800" b="0" i="0" u="none" strike="noStrike" cap="none">
                <a:solidFill>
                  <a:srgbClr val="000000"/>
                </a:solidFill>
                <a:latin typeface="Courier New"/>
                <a:ea typeface="Courier New"/>
                <a:cs typeface="Courier New"/>
                <a:sym typeface="Courier New"/>
              </a:rPr>
              <a:t>EngineSize</a:t>
            </a:r>
            <a:r>
              <a:rPr lang="en-US" sz="1800" b="0" i="0" u="none" strike="noStrike" cap="none">
                <a:solidFill>
                  <a:srgbClr val="000000"/>
                </a:solidFill>
                <a:latin typeface="Lato"/>
                <a:ea typeface="Lato"/>
                <a:cs typeface="Lato"/>
                <a:sym typeface="Lato"/>
              </a:rPr>
              <a:t> dari semua mobil.</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Regresi Variabel Jamak:</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Regresi variabel jamak linier </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Regresi variabel jamak non-linier</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Contoh: memprediksi </a:t>
            </a:r>
            <a:r>
              <a:rPr lang="en-US" sz="1800" b="0" i="0" u="none" strike="noStrike" cap="none">
                <a:solidFill>
                  <a:srgbClr val="000000"/>
                </a:solidFill>
                <a:latin typeface="Courier New"/>
                <a:ea typeface="Courier New"/>
                <a:cs typeface="Courier New"/>
                <a:sym typeface="Courier New"/>
              </a:rPr>
              <a:t>co2emission</a:t>
            </a:r>
            <a:r>
              <a:rPr lang="en-US" sz="1800" b="0" i="0" u="none" strike="noStrike" cap="none">
                <a:solidFill>
                  <a:srgbClr val="000000"/>
                </a:solidFill>
                <a:latin typeface="Lato"/>
                <a:ea typeface="Lato"/>
                <a:cs typeface="Lato"/>
                <a:sym typeface="Lato"/>
              </a:rPr>
              <a:t> vs </a:t>
            </a:r>
            <a:r>
              <a:rPr lang="en-US" sz="1800" b="0" i="0" u="none" strike="noStrike" cap="none">
                <a:solidFill>
                  <a:srgbClr val="000000"/>
                </a:solidFill>
                <a:latin typeface="Courier New"/>
                <a:ea typeface="Courier New"/>
                <a:cs typeface="Courier New"/>
                <a:sym typeface="Courier New"/>
              </a:rPr>
              <a:t>EngineSize</a:t>
            </a:r>
            <a:r>
              <a:rPr lang="en-US" sz="1800" b="0" i="0" u="none" strike="noStrike" cap="none">
                <a:solidFill>
                  <a:srgbClr val="000000"/>
                </a:solidFill>
                <a:latin typeface="Lato"/>
                <a:ea typeface="Lato"/>
                <a:cs typeface="Lato"/>
                <a:sym typeface="Lato"/>
              </a:rPr>
              <a:t> dan </a:t>
            </a:r>
            <a:r>
              <a:rPr lang="en-US" sz="1800" b="0" i="0" u="none" strike="noStrike" cap="none">
                <a:solidFill>
                  <a:srgbClr val="000000"/>
                </a:solidFill>
                <a:latin typeface="Courier New"/>
                <a:ea typeface="Courier New"/>
                <a:cs typeface="Courier New"/>
                <a:sym typeface="Courier New"/>
              </a:rPr>
              <a:t>Cylinders</a:t>
            </a:r>
            <a:r>
              <a:rPr lang="en-US" sz="1800" b="0" i="0" u="none" strike="noStrike" cap="none">
                <a:solidFill>
                  <a:srgbClr val="000000"/>
                </a:solidFill>
                <a:latin typeface="Lato"/>
                <a:ea typeface="Lato"/>
                <a:cs typeface="Lato"/>
                <a:sym typeface="Lato"/>
              </a:rPr>
              <a:t> dari semua mobil.</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00"/>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Aplikasi Regresi</a:t>
            </a:r>
            <a:endParaRPr sz="2758" b="0" i="0" u="none" strike="noStrike" cap="none">
              <a:solidFill>
                <a:srgbClr val="000000"/>
              </a:solidFill>
              <a:latin typeface="Arial"/>
              <a:ea typeface="Arial"/>
              <a:cs typeface="Arial"/>
              <a:sym typeface="Arial"/>
            </a:endParaRPr>
          </a:p>
        </p:txBody>
      </p:sp>
      <p:sp>
        <p:nvSpPr>
          <p:cNvPr id="370" name="Google Shape;370;p100"/>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Prakiraan penjualan produk</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Analisis kepuasan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Estimasi harga</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Pendapatan pekerjaan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dst.</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01"/>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Algoritma Regresi</a:t>
            </a:r>
            <a:endParaRPr sz="2758" b="0" i="0" u="none" strike="noStrike" cap="none">
              <a:solidFill>
                <a:srgbClr val="000000"/>
              </a:solidFill>
              <a:latin typeface="Arial"/>
              <a:ea typeface="Arial"/>
              <a:cs typeface="Arial"/>
              <a:sym typeface="Arial"/>
            </a:endParaRPr>
          </a:p>
        </p:txBody>
      </p:sp>
      <p:sp>
        <p:nvSpPr>
          <p:cNvPr id="376" name="Google Shape;376;p101"/>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Linier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Polynomial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Support Vector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Decision Tree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Random Forest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LASSO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ANN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K-NN Regression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dst.</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377" name="Google Shape;377;p101"/>
          <p:cNvPicPr preferRelativeResize="0"/>
          <p:nvPr/>
        </p:nvPicPr>
        <p:blipFill rotWithShape="1">
          <a:blip r:embed="rId3">
            <a:alphaModFix/>
          </a:blip>
          <a:srcRect/>
          <a:stretch/>
        </p:blipFill>
        <p:spPr>
          <a:xfrm>
            <a:off x="4770000" y="729720"/>
            <a:ext cx="4174560" cy="3773520"/>
          </a:xfrm>
          <a:prstGeom prst="rect">
            <a:avLst/>
          </a:prstGeom>
          <a:noFill/>
          <a:ln>
            <a:noFill/>
          </a:ln>
        </p:spPr>
      </p:pic>
      <p:pic>
        <p:nvPicPr>
          <p:cNvPr id="378" name="Google Shape;378;p101"/>
          <p:cNvPicPr preferRelativeResize="0"/>
          <p:nvPr/>
        </p:nvPicPr>
        <p:blipFill rotWithShape="1">
          <a:blip r:embed="rId4">
            <a:alphaModFix/>
          </a:blip>
          <a:srcRect/>
          <a:stretch/>
        </p:blipFill>
        <p:spPr>
          <a:xfrm>
            <a:off x="3133440" y="3540960"/>
            <a:ext cx="2704320" cy="14158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f83f4cb1e9_0_0"/>
          <p:cNvSpPr txBox="1">
            <a:spLocks noGrp="1"/>
          </p:cNvSpPr>
          <p:nvPr>
            <p:ph type="title"/>
          </p:nvPr>
        </p:nvSpPr>
        <p:spPr>
          <a:xfrm>
            <a:off x="399023" y="580488"/>
            <a:ext cx="7573150" cy="614841"/>
          </a:xfrm>
          <a:prstGeom prst="rect">
            <a:avLst/>
          </a:prstGeom>
          <a:noFill/>
          <a:ln>
            <a:noFill/>
          </a:ln>
        </p:spPr>
        <p:txBody>
          <a:bodyPr spcFirstLastPara="1" wrap="square" lIns="68490" tIns="34233" rIns="68490" bIns="34233" anchor="ctr" anchorCtr="0">
            <a:normAutofit/>
          </a:bodyPr>
          <a:lstStyle/>
          <a:p>
            <a:pPr>
              <a:buSzPts val="2700"/>
            </a:pPr>
            <a:r>
              <a:rPr lang="en-US" dirty="0" err="1"/>
              <a:t>Profil</a:t>
            </a:r>
            <a:r>
              <a:rPr lang="en-US" dirty="0"/>
              <a:t> </a:t>
            </a:r>
            <a:r>
              <a:rPr lang="en-US" dirty="0" err="1"/>
              <a:t>Pengajar</a:t>
            </a:r>
            <a:r>
              <a:rPr lang="en-US" dirty="0"/>
              <a:t>: </a:t>
            </a:r>
            <a:r>
              <a:rPr lang="en-US" sz="2097" dirty="0"/>
              <a:t>Nasrullah M. </a:t>
            </a:r>
            <a:r>
              <a:rPr lang="en-US" sz="2097" dirty="0" err="1"/>
              <a:t>Haris</a:t>
            </a:r>
            <a:r>
              <a:rPr lang="id-ID" sz="2097" dirty="0"/>
              <a:t> - Asisten</a:t>
            </a:r>
            <a:endParaRPr sz="2097" dirty="0"/>
          </a:p>
        </p:txBody>
      </p:sp>
      <p:sp>
        <p:nvSpPr>
          <p:cNvPr id="160" name="Google Shape;160;gf83f4cb1e9_0_0"/>
          <p:cNvSpPr txBox="1">
            <a:spLocks noGrp="1"/>
          </p:cNvSpPr>
          <p:nvPr>
            <p:ph type="body" idx="1"/>
          </p:nvPr>
        </p:nvSpPr>
        <p:spPr>
          <a:xfrm>
            <a:off x="2844187" y="1262006"/>
            <a:ext cx="5485628" cy="2934577"/>
          </a:xfrm>
          <a:prstGeom prst="rect">
            <a:avLst/>
          </a:prstGeom>
          <a:noFill/>
          <a:ln>
            <a:noFill/>
          </a:ln>
        </p:spPr>
        <p:txBody>
          <a:bodyPr spcFirstLastPara="1" wrap="square" lIns="68490" tIns="34233" rIns="68490" bIns="34233" anchor="t" anchorCtr="0">
            <a:normAutofit/>
          </a:bodyPr>
          <a:lstStyle/>
          <a:p>
            <a:pPr marL="0" indent="0">
              <a:spcBef>
                <a:spcPts val="0"/>
              </a:spcBef>
              <a:buSzPct val="100000"/>
              <a:buNone/>
            </a:pPr>
            <a:r>
              <a:rPr lang="en-US" sz="1398" b="1" dirty="0" err="1"/>
              <a:t>Jabatan</a:t>
            </a:r>
            <a:r>
              <a:rPr lang="en-US" sz="1398" b="1" dirty="0"/>
              <a:t> </a:t>
            </a:r>
            <a:r>
              <a:rPr lang="en-US" sz="1398" b="1" dirty="0" err="1"/>
              <a:t>Akademik</a:t>
            </a:r>
            <a:r>
              <a:rPr lang="en-US" sz="1398" b="1" dirty="0"/>
              <a:t>: </a:t>
            </a:r>
            <a:r>
              <a:rPr lang="en-US" sz="1398" dirty="0" err="1"/>
              <a:t>Mahasiswa</a:t>
            </a:r>
            <a:endParaRPr sz="1398" dirty="0"/>
          </a:p>
          <a:p>
            <a:pPr marL="0" indent="0">
              <a:spcBef>
                <a:spcPts val="799"/>
              </a:spcBef>
              <a:buSzPct val="100000"/>
              <a:buNone/>
            </a:pPr>
            <a:endParaRPr sz="1398" b="1" dirty="0"/>
          </a:p>
          <a:p>
            <a:pPr marL="0" indent="0">
              <a:spcBef>
                <a:spcPts val="799"/>
              </a:spcBef>
              <a:buSzPct val="100000"/>
              <a:buNone/>
            </a:pPr>
            <a:r>
              <a:rPr lang="en-US" sz="1398" b="1" dirty="0" err="1"/>
              <a:t>Latar</a:t>
            </a:r>
            <a:r>
              <a:rPr lang="en-US" sz="1398" b="1" dirty="0"/>
              <a:t> </a:t>
            </a:r>
            <a:r>
              <a:rPr lang="en-US" sz="1398" b="1" dirty="0" err="1"/>
              <a:t>Belakang</a:t>
            </a:r>
            <a:r>
              <a:rPr lang="en-US" sz="1398" b="1" dirty="0"/>
              <a:t> Pendidikan:</a:t>
            </a:r>
            <a:endParaRPr sz="1398" dirty="0"/>
          </a:p>
          <a:p>
            <a:pPr marL="177583" indent="-160934">
              <a:spcBef>
                <a:spcPts val="799"/>
              </a:spcBef>
              <a:buSzPct val="100000"/>
            </a:pPr>
            <a:r>
              <a:rPr lang="en-US" sz="1398" dirty="0"/>
              <a:t>SMA Negeri 12 </a:t>
            </a:r>
            <a:r>
              <a:rPr lang="en-US" sz="1398" dirty="0" err="1"/>
              <a:t>Bulukumba</a:t>
            </a:r>
            <a:endParaRPr lang="en-US" sz="1398" dirty="0"/>
          </a:p>
          <a:p>
            <a:pPr marL="177583" indent="-160934">
              <a:spcBef>
                <a:spcPts val="799"/>
              </a:spcBef>
              <a:buSzPct val="100000"/>
            </a:pPr>
            <a:r>
              <a:rPr lang="en-US" sz="1398" dirty="0" err="1"/>
              <a:t>Sistem</a:t>
            </a:r>
            <a:r>
              <a:rPr lang="en-US" sz="1398" dirty="0"/>
              <a:t> </a:t>
            </a:r>
            <a:r>
              <a:rPr lang="en-US" sz="1398" dirty="0" err="1"/>
              <a:t>Informasi</a:t>
            </a:r>
            <a:r>
              <a:rPr lang="en-US" sz="1398" dirty="0"/>
              <a:t>, Universitas </a:t>
            </a:r>
            <a:r>
              <a:rPr lang="en-US" sz="1398" dirty="0" err="1"/>
              <a:t>Hasanuddin</a:t>
            </a:r>
            <a:r>
              <a:rPr lang="en-US" sz="1398" dirty="0"/>
              <a:t>  (Semester 7)</a:t>
            </a:r>
          </a:p>
          <a:p>
            <a:pPr marL="0" indent="0">
              <a:spcBef>
                <a:spcPts val="799"/>
              </a:spcBef>
              <a:buSzPct val="100000"/>
              <a:buNone/>
            </a:pPr>
            <a:endParaRPr sz="1398" b="1" dirty="0"/>
          </a:p>
          <a:p>
            <a:pPr marL="0" indent="0">
              <a:spcBef>
                <a:spcPts val="799"/>
              </a:spcBef>
              <a:buSzPct val="100000"/>
              <a:buNone/>
            </a:pPr>
            <a:r>
              <a:rPr lang="en-US" sz="1398" b="1" dirty="0"/>
              <a:t>Riwayat/</a:t>
            </a:r>
            <a:r>
              <a:rPr lang="en-US" sz="1398" b="1" dirty="0" err="1"/>
              <a:t>Pengalaman</a:t>
            </a:r>
            <a:r>
              <a:rPr lang="en-US" sz="1398" b="1" dirty="0"/>
              <a:t> </a:t>
            </a:r>
            <a:r>
              <a:rPr lang="en-US" sz="1398" b="1" dirty="0" err="1"/>
              <a:t>Pekerjaan</a:t>
            </a:r>
            <a:r>
              <a:rPr lang="en-US" sz="1398" b="1" dirty="0"/>
              <a:t>:</a:t>
            </a:r>
            <a:endParaRPr sz="1398" dirty="0"/>
          </a:p>
          <a:p>
            <a:pPr marL="177583" indent="-160934">
              <a:spcBef>
                <a:spcPts val="799"/>
              </a:spcBef>
              <a:buSzPct val="100000"/>
            </a:pPr>
            <a:r>
              <a:rPr lang="en-US" sz="1398" dirty="0" err="1"/>
              <a:t>Pengajar</a:t>
            </a:r>
            <a:r>
              <a:rPr lang="en-US" sz="1398" dirty="0"/>
              <a:t> </a:t>
            </a:r>
            <a:r>
              <a:rPr lang="en-US" sz="1398" dirty="0" err="1"/>
              <a:t>Rumah</a:t>
            </a:r>
            <a:r>
              <a:rPr lang="en-US" sz="1398" dirty="0"/>
              <a:t> </a:t>
            </a:r>
            <a:r>
              <a:rPr lang="en-US" sz="1398" dirty="0" err="1"/>
              <a:t>Belajar</a:t>
            </a:r>
            <a:r>
              <a:rPr lang="en-US" sz="1398" dirty="0"/>
              <a:t> </a:t>
            </a:r>
            <a:r>
              <a:rPr lang="en-US" sz="1398" dirty="0" err="1"/>
              <a:t>Paguyuban</a:t>
            </a:r>
            <a:r>
              <a:rPr lang="en-US" sz="1398" dirty="0"/>
              <a:t> KSE </a:t>
            </a:r>
            <a:r>
              <a:rPr lang="en-US" sz="1398" dirty="0" err="1"/>
              <a:t>Unhas</a:t>
            </a:r>
            <a:endParaRPr sz="1398" dirty="0"/>
          </a:p>
        </p:txBody>
      </p:sp>
      <p:sp>
        <p:nvSpPr>
          <p:cNvPr id="163" name="Google Shape;163;gf83f4cb1e9_0_0"/>
          <p:cNvSpPr txBox="1"/>
          <p:nvPr/>
        </p:nvSpPr>
        <p:spPr>
          <a:xfrm>
            <a:off x="374339" y="3291057"/>
            <a:ext cx="2272395" cy="1223989"/>
          </a:xfrm>
          <a:prstGeom prst="rect">
            <a:avLst/>
          </a:prstGeom>
          <a:noFill/>
          <a:ln>
            <a:noFill/>
          </a:ln>
        </p:spPr>
        <p:txBody>
          <a:bodyPr spcFirstLastPara="1" wrap="square" lIns="68490" tIns="34233" rIns="68490" bIns="34233" anchor="t" anchorCtr="0">
            <a:normAutofit lnSpcReduction="10000"/>
          </a:bodyPr>
          <a:lstStyle/>
          <a:p>
            <a:pPr algn="ctr">
              <a:lnSpc>
                <a:spcPct val="90000"/>
              </a:lnSpc>
              <a:buClr>
                <a:schemeClr val="dk1"/>
              </a:buClr>
              <a:buSzPct val="100000"/>
            </a:pPr>
            <a:r>
              <a:rPr lang="en-US" sz="1199" b="1" dirty="0" err="1">
                <a:solidFill>
                  <a:schemeClr val="dk1"/>
                </a:solidFill>
                <a:latin typeface="Corbel"/>
                <a:ea typeface="Corbel"/>
                <a:cs typeface="Corbel"/>
                <a:sym typeface="Corbel"/>
              </a:rPr>
              <a:t>Contak</a:t>
            </a:r>
            <a:r>
              <a:rPr lang="en-US" sz="1199" b="1" dirty="0">
                <a:solidFill>
                  <a:schemeClr val="dk1"/>
                </a:solidFill>
                <a:latin typeface="Corbel"/>
                <a:ea typeface="Corbel"/>
                <a:cs typeface="Corbel"/>
                <a:sym typeface="Corbel"/>
              </a:rPr>
              <a:t> </a:t>
            </a:r>
            <a:r>
              <a:rPr lang="en-US" sz="1199" b="1" dirty="0" err="1">
                <a:solidFill>
                  <a:schemeClr val="dk1"/>
                </a:solidFill>
                <a:latin typeface="Corbel"/>
                <a:ea typeface="Corbel"/>
                <a:cs typeface="Corbel"/>
                <a:sym typeface="Corbel"/>
              </a:rPr>
              <a:t>Pengajar</a:t>
            </a:r>
            <a:r>
              <a:rPr lang="en-US" sz="1199" b="1"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err="1">
                <a:solidFill>
                  <a:schemeClr val="dk1"/>
                </a:solidFill>
                <a:latin typeface="Corbel"/>
                <a:ea typeface="Corbel"/>
                <a:cs typeface="Corbel"/>
                <a:sym typeface="Corbel"/>
              </a:rPr>
              <a:t>Ponsel</a:t>
            </a:r>
            <a:r>
              <a:rPr lang="en-US" sz="1099"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6285298691292</a:t>
            </a:r>
            <a:endParaRPr sz="1099" dirty="0">
              <a:solidFill>
                <a:schemeClr val="dk1"/>
              </a:solidFill>
              <a:latin typeface="Corbel"/>
              <a:ea typeface="Corbel"/>
              <a:cs typeface="Corbel"/>
              <a:sym typeface="Corbel"/>
            </a:endParaRPr>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Email:</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hlinkClick r:id="rId3"/>
              </a:rPr>
              <a:t>mail@nasrull.com</a:t>
            </a:r>
            <a:endParaRPr lang="id-ID" sz="1099">
              <a:solidFill>
                <a:schemeClr val="dk1"/>
              </a:solidFill>
              <a:latin typeface="Corbel"/>
              <a:ea typeface="Corbel"/>
              <a:cs typeface="Corbel"/>
              <a:sym typeface="Corbel"/>
            </a:endParaRPr>
          </a:p>
          <a:p>
            <a:pPr algn="ctr">
              <a:lnSpc>
                <a:spcPct val="90000"/>
              </a:lnSpc>
              <a:spcBef>
                <a:spcPts val="799"/>
              </a:spcBef>
              <a:buClr>
                <a:schemeClr val="dk1"/>
              </a:buClr>
              <a:buSzPct val="100000"/>
            </a:pPr>
            <a:endParaRPr sz="1099" dirty="0">
              <a:solidFill>
                <a:schemeClr val="dk1"/>
              </a:solidFill>
              <a:latin typeface="Corbel"/>
              <a:ea typeface="Corbel"/>
              <a:cs typeface="Corbel"/>
              <a:sym typeface="Corbel"/>
            </a:endParaRPr>
          </a:p>
          <a:p>
            <a:pPr>
              <a:lnSpc>
                <a:spcPct val="90000"/>
              </a:lnSpc>
              <a:spcBef>
                <a:spcPts val="799"/>
              </a:spcBef>
              <a:buClr>
                <a:schemeClr val="dk1"/>
              </a:buClr>
              <a:buSzPct val="100000"/>
            </a:pPr>
            <a:endParaRPr sz="1498" dirty="0">
              <a:solidFill>
                <a:schemeClr val="dk1"/>
              </a:solidFill>
              <a:latin typeface="Corbel"/>
              <a:ea typeface="Corbel"/>
              <a:cs typeface="Corbel"/>
              <a:sym typeface="Corbel"/>
            </a:endParaRPr>
          </a:p>
        </p:txBody>
      </p:sp>
      <p:sp>
        <p:nvSpPr>
          <p:cNvPr id="11" name="Google Shape;162;gf83f4cb1e9_0_0">
            <a:extLst>
              <a:ext uri="{FF2B5EF4-FFF2-40B4-BE49-F238E27FC236}">
                <a16:creationId xmlns:a16="http://schemas.microsoft.com/office/drawing/2014/main" id="{8A53D2F7-7C0E-47EC-9D54-63B79DF541D0}"/>
              </a:ext>
            </a:extLst>
          </p:cNvPr>
          <p:cNvSpPr/>
          <p:nvPr/>
        </p:nvSpPr>
        <p:spPr>
          <a:xfrm>
            <a:off x="814007" y="1262006"/>
            <a:ext cx="1408561" cy="1795683"/>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68490" tIns="34233" rIns="68490" bIns="34233" anchor="ctr" anchorCtr="0">
            <a:noAutofit/>
          </a:bodyPr>
          <a:lstStyle/>
          <a:p>
            <a:pPr algn="ctr">
              <a:buSzPts val="1400"/>
            </a:pPr>
            <a:r>
              <a:rPr lang="en-US" sz="1398" dirty="0" err="1">
                <a:solidFill>
                  <a:schemeClr val="lt1"/>
                </a:solidFill>
                <a:latin typeface="Corbel"/>
                <a:ea typeface="Corbel"/>
                <a:cs typeface="Corbel"/>
                <a:sym typeface="Corbel"/>
              </a:rPr>
              <a:t>Poto</a:t>
            </a:r>
            <a:r>
              <a:rPr lang="en-US" sz="1398" dirty="0">
                <a:solidFill>
                  <a:schemeClr val="lt1"/>
                </a:solidFill>
                <a:latin typeface="Corbel"/>
                <a:ea typeface="Corbel"/>
                <a:cs typeface="Corbel"/>
                <a:sym typeface="Corbel"/>
              </a:rPr>
              <a:t/>
            </a:r>
            <a:br>
              <a:rPr lang="en-US" sz="1398" dirty="0">
                <a:solidFill>
                  <a:schemeClr val="lt1"/>
                </a:solidFill>
                <a:latin typeface="Corbel"/>
                <a:ea typeface="Corbel"/>
                <a:cs typeface="Corbel"/>
                <a:sym typeface="Corbel"/>
              </a:rPr>
            </a:br>
            <a:r>
              <a:rPr lang="en-US" sz="1398" dirty="0" err="1">
                <a:solidFill>
                  <a:schemeClr val="lt1"/>
                </a:solidFill>
                <a:latin typeface="Corbel"/>
                <a:ea typeface="Corbel"/>
                <a:cs typeface="Corbel"/>
                <a:sym typeface="Corbel"/>
              </a:rPr>
              <a:t>Pengajar</a:t>
            </a:r>
            <a:endParaRPr sz="1398" dirty="0">
              <a:solidFill>
                <a:schemeClr val="lt1"/>
              </a:solidFill>
              <a:latin typeface="Corbel"/>
              <a:ea typeface="Corbel"/>
              <a:cs typeface="Corbel"/>
              <a:sym typeface="Corbel"/>
            </a:endParaRPr>
          </a:p>
        </p:txBody>
      </p:sp>
      <p:pic>
        <p:nvPicPr>
          <p:cNvPr id="3" name="Picture 2" descr="A person in a red jacket&#10;&#10;Description automatically generated with medium confidence">
            <a:extLst>
              <a:ext uri="{FF2B5EF4-FFF2-40B4-BE49-F238E27FC236}">
                <a16:creationId xmlns:a16="http://schemas.microsoft.com/office/drawing/2014/main" id="{19D3BC49-A194-4272-A87F-DCEB49F2A3D8}"/>
              </a:ext>
            </a:extLst>
          </p:cNvPr>
          <p:cNvPicPr>
            <a:picLocks noChangeAspect="1"/>
          </p:cNvPicPr>
          <p:nvPr/>
        </p:nvPicPr>
        <p:blipFill rotWithShape="1">
          <a:blip r:embed="rId4"/>
          <a:srcRect l="16912" t="23964" r="16912" b="12896"/>
          <a:stretch/>
        </p:blipFill>
        <p:spPr>
          <a:xfrm>
            <a:off x="814007" y="1262006"/>
            <a:ext cx="1408561" cy="1795683"/>
          </a:xfrm>
          <a:prstGeom prst="rect">
            <a:avLst/>
          </a:prstGeom>
        </p:spPr>
      </p:pic>
    </p:spTree>
    <p:extLst>
      <p:ext uri="{BB962C8B-B14F-4D97-AF65-F5344CB8AC3E}">
        <p14:creationId xmlns:p14="http://schemas.microsoft.com/office/powerpoint/2010/main" val="142714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02"/>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en-US" sz="3600" b="0" strike="noStrike">
                <a:solidFill>
                  <a:srgbClr val="000000"/>
                </a:solidFill>
                <a:latin typeface="Lato Black"/>
                <a:ea typeface="Lato Black"/>
                <a:cs typeface="Lato Black"/>
                <a:sym typeface="Lato Black"/>
              </a:rPr>
              <a:t>Regresi Linier Sederhana</a:t>
            </a:r>
            <a:r>
              <a:rPr lang="en-US" sz="3600" b="0" strike="noStrike">
                <a:latin typeface="Arial"/>
                <a:ea typeface="Arial"/>
                <a:cs typeface="Arial"/>
                <a:sym typeface="Arial"/>
              </a:rPr>
              <a:t/>
            </a:r>
            <a:br>
              <a:rPr lang="en-US" sz="3600" b="0" strike="noStrike">
                <a:latin typeface="Arial"/>
                <a:ea typeface="Arial"/>
                <a:cs typeface="Arial"/>
                <a:sym typeface="Arial"/>
              </a:rPr>
            </a:b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03"/>
          <p:cNvSpPr/>
          <p:nvPr/>
        </p:nvSpPr>
        <p:spPr>
          <a:xfrm>
            <a:off x="311760" y="470520"/>
            <a:ext cx="8519760" cy="85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Regresi Linier Untuk Memprediksi Nilai Kontinu</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p:txBody>
      </p:sp>
      <p:sp>
        <p:nvSpPr>
          <p:cNvPr id="389" name="Google Shape;389;p103"/>
          <p:cNvSpPr/>
          <p:nvPr/>
        </p:nvSpPr>
        <p:spPr>
          <a:xfrm>
            <a:off x="5608440" y="2821680"/>
            <a:ext cx="202788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Nilai kontinu / numerik</a:t>
            </a:r>
            <a:endParaRPr sz="1400" b="0" i="0" u="none" strike="noStrike" cap="none">
              <a:solidFill>
                <a:srgbClr val="000000"/>
              </a:solidFill>
              <a:latin typeface="Arial"/>
              <a:ea typeface="Arial"/>
              <a:cs typeface="Arial"/>
              <a:sym typeface="Arial"/>
            </a:endParaRPr>
          </a:p>
        </p:txBody>
      </p:sp>
      <p:pic>
        <p:nvPicPr>
          <p:cNvPr id="390" name="Google Shape;390;p103"/>
          <p:cNvPicPr preferRelativeResize="0"/>
          <p:nvPr/>
        </p:nvPicPr>
        <p:blipFill rotWithShape="1">
          <a:blip r:embed="rId3">
            <a:alphaModFix/>
          </a:blip>
          <a:srcRect/>
          <a:stretch/>
        </p:blipFill>
        <p:spPr>
          <a:xfrm>
            <a:off x="694440" y="1063800"/>
            <a:ext cx="4939200" cy="3515040"/>
          </a:xfrm>
          <a:prstGeom prst="rect">
            <a:avLst/>
          </a:prstGeom>
          <a:noFill/>
          <a:ln>
            <a:noFill/>
          </a:ln>
        </p:spPr>
      </p:pic>
      <p:pic>
        <p:nvPicPr>
          <p:cNvPr id="391" name="Google Shape;391;p103"/>
          <p:cNvPicPr preferRelativeResize="0"/>
          <p:nvPr/>
        </p:nvPicPr>
        <p:blipFill rotWithShape="1">
          <a:blip r:embed="rId4">
            <a:alphaModFix/>
          </a:blip>
          <a:srcRect/>
          <a:stretch/>
        </p:blipFill>
        <p:spPr>
          <a:xfrm>
            <a:off x="5703120" y="3294000"/>
            <a:ext cx="3268440" cy="12139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04"/>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Topologi Regresi Linier</a:t>
            </a:r>
            <a:endParaRPr sz="2758" b="0" i="0" u="none" strike="noStrike" cap="none">
              <a:solidFill>
                <a:srgbClr val="000000"/>
              </a:solidFill>
              <a:latin typeface="Arial"/>
              <a:ea typeface="Arial"/>
              <a:cs typeface="Arial"/>
              <a:sym typeface="Arial"/>
            </a:endParaRPr>
          </a:p>
        </p:txBody>
      </p:sp>
      <p:sp>
        <p:nvSpPr>
          <p:cNvPr id="397" name="Google Shape;397;p104"/>
          <p:cNvSpPr/>
          <p:nvPr/>
        </p:nvSpPr>
        <p:spPr>
          <a:xfrm>
            <a:off x="153720" y="1152360"/>
            <a:ext cx="591480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Regresi Linier Sederhana:</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Memprediksi </a:t>
            </a:r>
            <a:r>
              <a:rPr lang="en-US" sz="1800" b="0" i="0" u="none" strike="noStrike" cap="none">
                <a:solidFill>
                  <a:srgbClr val="000000"/>
                </a:solidFill>
                <a:latin typeface="Courier New"/>
                <a:ea typeface="Courier New"/>
                <a:cs typeface="Courier New"/>
                <a:sym typeface="Courier New"/>
              </a:rPr>
              <a:t>co2emission</a:t>
            </a:r>
            <a:r>
              <a:rPr lang="en-US" sz="1800" b="0" i="0" u="none" strike="noStrike" cap="none">
                <a:solidFill>
                  <a:srgbClr val="000000"/>
                </a:solidFill>
                <a:latin typeface="Lato"/>
                <a:ea typeface="Lato"/>
                <a:cs typeface="Lato"/>
                <a:sym typeface="Lato"/>
              </a:rPr>
              <a:t> vs </a:t>
            </a:r>
            <a:r>
              <a:rPr lang="en-US" sz="1800" b="0" i="0" u="none" strike="noStrike" cap="none">
                <a:solidFill>
                  <a:srgbClr val="000000"/>
                </a:solidFill>
                <a:latin typeface="Courier New"/>
                <a:ea typeface="Courier New"/>
                <a:cs typeface="Courier New"/>
                <a:sym typeface="Courier New"/>
              </a:rPr>
              <a:t>EngineSize</a:t>
            </a:r>
            <a:r>
              <a:rPr lang="en-US" sz="1800" b="0" i="0" u="none" strike="noStrike" cap="none">
                <a:solidFill>
                  <a:srgbClr val="000000"/>
                </a:solidFill>
                <a:latin typeface="Lato"/>
                <a:ea typeface="Lato"/>
                <a:cs typeface="Lato"/>
                <a:sym typeface="Lato"/>
              </a:rPr>
              <a:t> dari semua mobil</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	- variabel bebas (x): </a:t>
            </a:r>
            <a:r>
              <a:rPr lang="en-US" sz="1800" b="0" i="0" u="none" strike="noStrike" cap="none">
                <a:solidFill>
                  <a:srgbClr val="000000"/>
                </a:solidFill>
                <a:latin typeface="Courier New"/>
                <a:ea typeface="Courier New"/>
                <a:cs typeface="Courier New"/>
                <a:sym typeface="Courier New"/>
              </a:rPr>
              <a:t>EngineSize</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	- variabel tak bebas (y): </a:t>
            </a:r>
            <a:r>
              <a:rPr lang="en-US" sz="1800" b="0" i="0" u="none" strike="noStrike" cap="none">
                <a:solidFill>
                  <a:srgbClr val="000000"/>
                </a:solidFill>
                <a:latin typeface="Courier New"/>
                <a:ea typeface="Courier New"/>
                <a:cs typeface="Courier New"/>
                <a:sym typeface="Courier New"/>
              </a:rPr>
              <a:t>co2emission</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Regresi Linier Variabel Jamak:</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Memprediksi </a:t>
            </a:r>
            <a:r>
              <a:rPr lang="en-US" sz="1800" b="0" i="0" u="none" strike="noStrike" cap="none">
                <a:solidFill>
                  <a:srgbClr val="000000"/>
                </a:solidFill>
                <a:latin typeface="Courier New"/>
                <a:ea typeface="Courier New"/>
                <a:cs typeface="Courier New"/>
                <a:sym typeface="Courier New"/>
              </a:rPr>
              <a:t>co2emission</a:t>
            </a:r>
            <a:r>
              <a:rPr lang="en-US" sz="1800" b="0" i="0" u="none" strike="noStrike" cap="none">
                <a:solidFill>
                  <a:srgbClr val="000000"/>
                </a:solidFill>
                <a:latin typeface="Lato"/>
                <a:ea typeface="Lato"/>
                <a:cs typeface="Lato"/>
                <a:sym typeface="Lato"/>
              </a:rPr>
              <a:t> vs </a:t>
            </a:r>
            <a:r>
              <a:rPr lang="en-US" sz="1800" b="0" i="0" u="none" strike="noStrike" cap="none">
                <a:solidFill>
                  <a:srgbClr val="000000"/>
                </a:solidFill>
                <a:latin typeface="Courier New"/>
                <a:ea typeface="Courier New"/>
                <a:cs typeface="Courier New"/>
                <a:sym typeface="Courier New"/>
              </a:rPr>
              <a:t>EngineSize</a:t>
            </a:r>
            <a:r>
              <a:rPr lang="en-US" sz="1800" b="0" i="0" u="none" strike="noStrike" cap="none">
                <a:solidFill>
                  <a:srgbClr val="000000"/>
                </a:solidFill>
                <a:latin typeface="Lato"/>
                <a:ea typeface="Lato"/>
                <a:cs typeface="Lato"/>
                <a:sym typeface="Lato"/>
              </a:rPr>
              <a:t> dan </a:t>
            </a:r>
            <a:r>
              <a:rPr lang="en-US" sz="1800" b="0" i="0" u="none" strike="noStrike" cap="none">
                <a:solidFill>
                  <a:srgbClr val="000000"/>
                </a:solidFill>
                <a:latin typeface="Courier New"/>
                <a:ea typeface="Courier New"/>
                <a:cs typeface="Courier New"/>
                <a:sym typeface="Courier New"/>
              </a:rPr>
              <a:t>Cylinders</a:t>
            </a:r>
            <a:r>
              <a:rPr lang="en-US" sz="1800" b="0" i="0" u="none" strike="noStrike" cap="none">
                <a:solidFill>
                  <a:srgbClr val="000000"/>
                </a:solidFill>
                <a:latin typeface="Lato"/>
                <a:ea typeface="Lato"/>
                <a:cs typeface="Lato"/>
                <a:sym typeface="Lato"/>
              </a:rPr>
              <a:t> dari semua mobil</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	- variabel bebas (x): </a:t>
            </a:r>
            <a:r>
              <a:rPr lang="en-US" sz="1800" b="0" i="0" u="none" strike="noStrike" cap="none">
                <a:solidFill>
                  <a:srgbClr val="000000"/>
                </a:solidFill>
                <a:latin typeface="Courier New"/>
                <a:ea typeface="Courier New"/>
                <a:cs typeface="Courier New"/>
                <a:sym typeface="Courier New"/>
              </a:rPr>
              <a:t>EngineSize</a:t>
            </a:r>
            <a:r>
              <a:rPr lang="en-US" sz="1800" b="0" i="0" u="none" strike="noStrike" cap="none">
                <a:solidFill>
                  <a:srgbClr val="000000"/>
                </a:solidFill>
                <a:latin typeface="Lato"/>
                <a:ea typeface="Lato"/>
                <a:cs typeface="Lato"/>
                <a:sym typeface="Lato"/>
              </a:rPr>
              <a:t>, </a:t>
            </a:r>
            <a:r>
              <a:rPr lang="en-US" sz="1800" b="0" i="0" u="none" strike="noStrike" cap="none">
                <a:solidFill>
                  <a:srgbClr val="000000"/>
                </a:solidFill>
                <a:latin typeface="Courier New"/>
                <a:ea typeface="Courier New"/>
                <a:cs typeface="Courier New"/>
                <a:sym typeface="Courier New"/>
              </a:rPr>
              <a:t>Cylinders</a:t>
            </a:r>
            <a:r>
              <a:rPr lang="en-US" sz="1800" b="0" i="0" u="none" strike="noStrike" cap="none">
                <a:solidFill>
                  <a:srgbClr val="000000"/>
                </a:solidFill>
                <a:latin typeface="Lato"/>
                <a:ea typeface="Lato"/>
                <a:cs typeface="Lato"/>
                <a:sym typeface="Lato"/>
              </a:rPr>
              <a:t>, dst.</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	- variabel tak bebas (y):</a:t>
            </a:r>
            <a:r>
              <a:rPr lang="en-US" sz="1800" b="0" i="0" u="none" strike="noStrike" cap="none">
                <a:solidFill>
                  <a:srgbClr val="000000"/>
                </a:solidFill>
                <a:latin typeface="Courier New"/>
                <a:ea typeface="Courier New"/>
                <a:cs typeface="Courier New"/>
                <a:sym typeface="Courier New"/>
              </a:rPr>
              <a:t> co2emission</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398" name="Google Shape;398;p104"/>
          <p:cNvPicPr preferRelativeResize="0"/>
          <p:nvPr/>
        </p:nvPicPr>
        <p:blipFill rotWithShape="1">
          <a:blip r:embed="rId3">
            <a:alphaModFix/>
          </a:blip>
          <a:srcRect/>
          <a:stretch/>
        </p:blipFill>
        <p:spPr>
          <a:xfrm>
            <a:off x="6068880" y="1260000"/>
            <a:ext cx="2987280" cy="29872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05"/>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Cara Kerja Regresi Linier</a:t>
            </a:r>
            <a:endParaRPr sz="2758" b="0" i="0" u="none" strike="noStrike" cap="none">
              <a:solidFill>
                <a:srgbClr val="000000"/>
              </a:solidFill>
              <a:latin typeface="Arial"/>
              <a:ea typeface="Arial"/>
              <a:cs typeface="Arial"/>
              <a:sym typeface="Arial"/>
            </a:endParaRPr>
          </a:p>
        </p:txBody>
      </p:sp>
      <p:pic>
        <p:nvPicPr>
          <p:cNvPr id="404" name="Google Shape;404;p105"/>
          <p:cNvPicPr preferRelativeResize="0"/>
          <p:nvPr/>
        </p:nvPicPr>
        <p:blipFill rotWithShape="1">
          <a:blip r:embed="rId3">
            <a:alphaModFix/>
          </a:blip>
          <a:srcRect/>
          <a:stretch/>
        </p:blipFill>
        <p:spPr>
          <a:xfrm>
            <a:off x="626040" y="1136160"/>
            <a:ext cx="3800880" cy="2935080"/>
          </a:xfrm>
          <a:prstGeom prst="rect">
            <a:avLst/>
          </a:prstGeom>
          <a:noFill/>
          <a:ln>
            <a:noFill/>
          </a:ln>
        </p:spPr>
      </p:pic>
      <p:pic>
        <p:nvPicPr>
          <p:cNvPr id="405" name="Google Shape;405;p105"/>
          <p:cNvPicPr preferRelativeResize="0"/>
          <p:nvPr/>
        </p:nvPicPr>
        <p:blipFill rotWithShape="1">
          <a:blip r:embed="rId4">
            <a:alphaModFix/>
          </a:blip>
          <a:srcRect/>
          <a:stretch/>
        </p:blipFill>
        <p:spPr>
          <a:xfrm>
            <a:off x="4941000" y="1017360"/>
            <a:ext cx="3589200" cy="2361960"/>
          </a:xfrm>
          <a:prstGeom prst="rect">
            <a:avLst/>
          </a:prstGeom>
          <a:noFill/>
          <a:ln>
            <a:noFill/>
          </a:ln>
        </p:spPr>
      </p:pic>
      <p:sp>
        <p:nvSpPr>
          <p:cNvPr id="406" name="Google Shape;406;p105"/>
          <p:cNvSpPr/>
          <p:nvPr/>
        </p:nvSpPr>
        <p:spPr>
          <a:xfrm>
            <a:off x="968040" y="1236600"/>
            <a:ext cx="759960" cy="2834640"/>
          </a:xfrm>
          <a:prstGeom prst="rect">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5"/>
          <p:cNvSpPr/>
          <p:nvPr/>
        </p:nvSpPr>
        <p:spPr>
          <a:xfrm>
            <a:off x="3495240" y="1236600"/>
            <a:ext cx="759960" cy="2834640"/>
          </a:xfrm>
          <a:prstGeom prst="rect">
            <a:avLst/>
          </a:prstGeom>
          <a:noFill/>
          <a:ln w="19075" cap="flat" cmpd="sng">
            <a:solidFill>
              <a:srgbClr val="00A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5"/>
          <p:cNvSpPr/>
          <p:nvPr/>
        </p:nvSpPr>
        <p:spPr>
          <a:xfrm>
            <a:off x="5038920" y="3333600"/>
            <a:ext cx="3983760" cy="1736280"/>
          </a:xfrm>
          <a:prstGeom prst="rect">
            <a:avLst/>
          </a:prstGeom>
          <a:noFill/>
          <a:ln>
            <a:noFill/>
          </a:ln>
        </p:spPr>
        <p:txBody>
          <a:bodyPr spcFirstLastPara="1" wrap="square" lIns="90000" tIns="45000" rIns="90000" bIns="45000" anchor="t" anchorCtr="0">
            <a:noAutofit/>
          </a:bodyPr>
          <a:lstStyle/>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Model regresi akan ditentukan parameternya dengan data satu variabel bebas untuk memprediksi variabel tak bebas, sebagai contoh memprediksi nilai kontinu CO2EMISSIONS dengan variabel ENGINESIZE berdasar data pembelajaran (No 0 sd No 8). </a:t>
            </a:r>
            <a:endParaRPr sz="1200" b="0" i="0" u="none" strike="noStrike" cap="none">
              <a:solidFill>
                <a:srgbClr val="000000"/>
              </a:solidFill>
              <a:latin typeface="Arial"/>
              <a:ea typeface="Arial"/>
              <a:cs typeface="Arial"/>
              <a:sym typeface="Arial"/>
            </a:endParaRPr>
          </a:p>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Hasil pemodelan dapat digunakan memprediksi nilai numerik CO2EMISSIONS kasus baru yang belum pernah dihadapi yakni kasus No 9 dengan dasar ENGINESIZE.</a:t>
            </a:r>
            <a:endParaRPr sz="1200" b="0" i="0" u="none" strike="noStrike" cap="none">
              <a:solidFill>
                <a:srgbClr val="000000"/>
              </a:solidFill>
              <a:latin typeface="Arial"/>
              <a:ea typeface="Arial"/>
              <a:cs typeface="Arial"/>
              <a:sym typeface="Arial"/>
            </a:endParaRPr>
          </a:p>
        </p:txBody>
      </p:sp>
      <p:sp>
        <p:nvSpPr>
          <p:cNvPr id="409" name="Google Shape;409;p105"/>
          <p:cNvSpPr/>
          <p:nvPr/>
        </p:nvSpPr>
        <p:spPr>
          <a:xfrm>
            <a:off x="3956040" y="3587760"/>
            <a:ext cx="299160" cy="321840"/>
          </a:xfrm>
          <a:prstGeom prst="ellipse">
            <a:avLst/>
          </a:prstGeom>
          <a:noFill/>
          <a:ln w="291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06"/>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Cara Kerja Regresi Linier</a:t>
            </a:r>
            <a:endParaRPr sz="2758" b="0" i="0" u="none" strike="noStrike" cap="none">
              <a:solidFill>
                <a:srgbClr val="000000"/>
              </a:solidFill>
              <a:latin typeface="Arial"/>
              <a:ea typeface="Arial"/>
              <a:cs typeface="Arial"/>
              <a:sym typeface="Arial"/>
            </a:endParaRPr>
          </a:p>
        </p:txBody>
      </p:sp>
      <p:pic>
        <p:nvPicPr>
          <p:cNvPr id="415" name="Google Shape;415;p106"/>
          <p:cNvPicPr preferRelativeResize="0"/>
          <p:nvPr/>
        </p:nvPicPr>
        <p:blipFill rotWithShape="1">
          <a:blip r:embed="rId3">
            <a:alphaModFix/>
          </a:blip>
          <a:srcRect/>
          <a:stretch/>
        </p:blipFill>
        <p:spPr>
          <a:xfrm>
            <a:off x="626040" y="1136160"/>
            <a:ext cx="3800880" cy="2935080"/>
          </a:xfrm>
          <a:prstGeom prst="rect">
            <a:avLst/>
          </a:prstGeom>
          <a:noFill/>
          <a:ln>
            <a:noFill/>
          </a:ln>
        </p:spPr>
      </p:pic>
      <p:pic>
        <p:nvPicPr>
          <p:cNvPr id="416" name="Google Shape;416;p106"/>
          <p:cNvPicPr preferRelativeResize="0"/>
          <p:nvPr/>
        </p:nvPicPr>
        <p:blipFill rotWithShape="1">
          <a:blip r:embed="rId4">
            <a:alphaModFix/>
          </a:blip>
          <a:srcRect/>
          <a:stretch/>
        </p:blipFill>
        <p:spPr>
          <a:xfrm>
            <a:off x="4427640" y="1486800"/>
            <a:ext cx="3501720" cy="2234160"/>
          </a:xfrm>
          <a:prstGeom prst="rect">
            <a:avLst/>
          </a:prstGeom>
          <a:noFill/>
          <a:ln>
            <a:noFill/>
          </a:ln>
        </p:spPr>
      </p:pic>
      <p:sp>
        <p:nvSpPr>
          <p:cNvPr id="417" name="Google Shape;417;p106"/>
          <p:cNvSpPr/>
          <p:nvPr/>
        </p:nvSpPr>
        <p:spPr>
          <a:xfrm>
            <a:off x="968040" y="1236600"/>
            <a:ext cx="759960" cy="2834640"/>
          </a:xfrm>
          <a:prstGeom prst="rect">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6"/>
          <p:cNvSpPr/>
          <p:nvPr/>
        </p:nvSpPr>
        <p:spPr>
          <a:xfrm>
            <a:off x="3495240" y="1236600"/>
            <a:ext cx="759960" cy="2834640"/>
          </a:xfrm>
          <a:prstGeom prst="rect">
            <a:avLst/>
          </a:prstGeom>
          <a:noFill/>
          <a:ln w="19075" cap="flat" cmpd="sng">
            <a:solidFill>
              <a:srgbClr val="00A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106"/>
          <p:cNvCxnSpPr/>
          <p:nvPr/>
        </p:nvCxnSpPr>
        <p:spPr>
          <a:xfrm>
            <a:off x="3794760" y="4071600"/>
            <a:ext cx="360" cy="314280"/>
          </a:xfrm>
          <a:prstGeom prst="straightConnector1">
            <a:avLst/>
          </a:prstGeom>
          <a:noFill/>
          <a:ln w="9525" cap="flat" cmpd="sng">
            <a:solidFill>
              <a:srgbClr val="3465A4"/>
            </a:solidFill>
            <a:prstDash val="solid"/>
            <a:round/>
            <a:headEnd type="none" w="sm" len="sm"/>
            <a:tailEnd type="none" w="sm" len="sm"/>
          </a:ln>
        </p:spPr>
      </p:cxnSp>
      <p:cxnSp>
        <p:nvCxnSpPr>
          <p:cNvPr id="420" name="Google Shape;420;p106"/>
          <p:cNvCxnSpPr/>
          <p:nvPr/>
        </p:nvCxnSpPr>
        <p:spPr>
          <a:xfrm>
            <a:off x="1336680" y="4071600"/>
            <a:ext cx="360" cy="314280"/>
          </a:xfrm>
          <a:prstGeom prst="straightConnector1">
            <a:avLst/>
          </a:prstGeom>
          <a:noFill/>
          <a:ln w="9525" cap="flat" cmpd="sng">
            <a:solidFill>
              <a:srgbClr val="3465A4"/>
            </a:solidFill>
            <a:prstDash val="solid"/>
            <a:round/>
            <a:headEnd type="none" w="sm" len="sm"/>
            <a:tailEnd type="none" w="sm" len="sm"/>
          </a:ln>
        </p:spPr>
      </p:cxnSp>
      <p:sp>
        <p:nvSpPr>
          <p:cNvPr id="421" name="Google Shape;421;p106"/>
          <p:cNvSpPr/>
          <p:nvPr/>
        </p:nvSpPr>
        <p:spPr>
          <a:xfrm>
            <a:off x="1006200" y="4408920"/>
            <a:ext cx="3172320" cy="345240"/>
          </a:xfrm>
          <a:prstGeom prst="rect">
            <a:avLst/>
          </a:prstGeom>
          <a:solidFill>
            <a:srgbClr val="DDDDDD"/>
          </a:solidFill>
          <a:ln w="9525" cap="flat" cmpd="sng">
            <a:solidFill>
              <a:srgbClr val="3465A4"/>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Lato"/>
                <a:ea typeface="Lato"/>
                <a:cs typeface="Lato"/>
                <a:sym typeface="Lato"/>
              </a:rPr>
              <a:t>Persamaan linear</a:t>
            </a:r>
            <a:endParaRPr sz="1200" b="0" i="0" u="none" strike="noStrike" cap="none">
              <a:solidFill>
                <a:srgbClr val="000000"/>
              </a:solidFill>
              <a:latin typeface="Arial"/>
              <a:ea typeface="Arial"/>
              <a:cs typeface="Arial"/>
              <a:sym typeface="Arial"/>
            </a:endParaRPr>
          </a:p>
        </p:txBody>
      </p:sp>
      <p:cxnSp>
        <p:nvCxnSpPr>
          <p:cNvPr id="422" name="Google Shape;422;p106"/>
          <p:cNvCxnSpPr/>
          <p:nvPr/>
        </p:nvCxnSpPr>
        <p:spPr>
          <a:xfrm>
            <a:off x="4178880" y="4616280"/>
            <a:ext cx="3118680" cy="7920"/>
          </a:xfrm>
          <a:prstGeom prst="straightConnector1">
            <a:avLst/>
          </a:prstGeom>
          <a:noFill/>
          <a:ln w="9525" cap="flat" cmpd="sng">
            <a:solidFill>
              <a:srgbClr val="3465A4"/>
            </a:solidFill>
            <a:prstDash val="solid"/>
            <a:round/>
            <a:headEnd type="none" w="sm" len="sm"/>
            <a:tailEnd type="none" w="sm" len="sm"/>
          </a:ln>
        </p:spPr>
      </p:cxnSp>
      <p:cxnSp>
        <p:nvCxnSpPr>
          <p:cNvPr id="423" name="Google Shape;423;p106"/>
          <p:cNvCxnSpPr/>
          <p:nvPr/>
        </p:nvCxnSpPr>
        <p:spPr>
          <a:xfrm flipH="1">
            <a:off x="7297920" y="1943280"/>
            <a:ext cx="22680" cy="2680920"/>
          </a:xfrm>
          <a:prstGeom prst="straightConnector1">
            <a:avLst/>
          </a:prstGeom>
          <a:noFill/>
          <a:ln w="9525" cap="flat" cmpd="sng">
            <a:solidFill>
              <a:srgbClr val="3465A4"/>
            </a:solidFill>
            <a:prstDash val="solid"/>
            <a:round/>
            <a:headEnd type="triangle" w="med" len="med"/>
            <a:tailEnd type="none" w="sm" len="sm"/>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7"/>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Cara Kerja Regresi Linier</a:t>
            </a:r>
            <a:endParaRPr sz="2758" b="0" i="0" u="none" strike="noStrike" cap="none">
              <a:solidFill>
                <a:srgbClr val="000000"/>
              </a:solidFill>
              <a:latin typeface="Arial"/>
              <a:ea typeface="Arial"/>
              <a:cs typeface="Arial"/>
              <a:sym typeface="Arial"/>
            </a:endParaRPr>
          </a:p>
        </p:txBody>
      </p:sp>
      <p:pic>
        <p:nvPicPr>
          <p:cNvPr id="429" name="Google Shape;429;p107"/>
          <p:cNvPicPr preferRelativeResize="0"/>
          <p:nvPr/>
        </p:nvPicPr>
        <p:blipFill rotWithShape="1">
          <a:blip r:embed="rId3">
            <a:alphaModFix/>
          </a:blip>
          <a:srcRect/>
          <a:stretch/>
        </p:blipFill>
        <p:spPr>
          <a:xfrm>
            <a:off x="467280" y="927960"/>
            <a:ext cx="7880758" cy="2988720"/>
          </a:xfrm>
          <a:prstGeom prst="rect">
            <a:avLst/>
          </a:prstGeom>
          <a:noFill/>
          <a:ln>
            <a:noFill/>
          </a:ln>
        </p:spPr>
      </p:pic>
      <p:sp>
        <p:nvSpPr>
          <p:cNvPr id="430" name="Google Shape;430;p107"/>
          <p:cNvSpPr/>
          <p:nvPr/>
        </p:nvSpPr>
        <p:spPr>
          <a:xfrm>
            <a:off x="776520" y="3893160"/>
            <a:ext cx="7480500" cy="1158600"/>
          </a:xfrm>
          <a:prstGeom prst="rect">
            <a:avLst/>
          </a:prstGeom>
          <a:noFill/>
          <a:ln>
            <a:noFill/>
          </a:ln>
        </p:spPr>
        <p:txBody>
          <a:bodyPr spcFirstLastPara="1" wrap="square" lIns="90000" tIns="45000" rIns="90000" bIns="45000" anchor="t" anchorCtr="0">
            <a:noAutofit/>
          </a:bodyPr>
          <a:lstStyle/>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Garis merah pada Gambar</a:t>
            </a:r>
            <a:r>
              <a:rPr lang="en-US" sz="1200">
                <a:latin typeface="Lato"/>
                <a:ea typeface="Lato"/>
                <a:cs typeface="Lato"/>
                <a:sym typeface="Lato"/>
              </a:rPr>
              <a:t> </a:t>
            </a:r>
            <a:r>
              <a:rPr lang="en-US" sz="1200" b="0" i="0" u="none" strike="noStrike" cap="none">
                <a:solidFill>
                  <a:srgbClr val="000000"/>
                </a:solidFill>
                <a:latin typeface="Lato"/>
                <a:ea typeface="Lato"/>
                <a:cs typeface="Lato"/>
                <a:sym typeface="Lato"/>
              </a:rPr>
              <a:t>adalah model linier yang dihasilkan oleh algoritm</a:t>
            </a:r>
            <a:r>
              <a:rPr lang="en-US" sz="1200">
                <a:latin typeface="Lato"/>
                <a:ea typeface="Lato"/>
                <a:cs typeface="Lato"/>
                <a:sym typeface="Lato"/>
              </a:rPr>
              <a:t>a</a:t>
            </a:r>
            <a:r>
              <a:rPr lang="en-US" sz="1200" b="0" i="0" u="none" strike="noStrike" cap="none">
                <a:solidFill>
                  <a:srgbClr val="000000"/>
                </a:solidFill>
                <a:latin typeface="Lato"/>
                <a:ea typeface="Lato"/>
                <a:cs typeface="Lato"/>
                <a:sym typeface="Lato"/>
              </a:rPr>
              <a:t> regresi linier. Berdasarkan garis merah itu dapat diketahui nilai CO2EMISSIONS sebagai variabel tak bebas dengan melihat nilai pada ENGINESIZE, dalam hal ini bernilai = 2,4 yang menghasilkan nilai CO2EMISSIONS = 214.</a:t>
            </a:r>
            <a:endParaRPr sz="1200" b="0" i="0" u="none" strike="noStrike" cap="none">
              <a:solidFill>
                <a:srgbClr val="000000"/>
              </a:solidFill>
              <a:latin typeface="Arial"/>
              <a:ea typeface="Arial"/>
              <a:cs typeface="Arial"/>
              <a:sym typeface="Arial"/>
            </a:endParaRPr>
          </a:p>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Parameter regresi dari model persamaan linier yaitu θ0 dan θ1 sebagaimana dalam Gambar </a:t>
            </a:r>
            <a:r>
              <a:rPr lang="en-US" sz="1200">
                <a:latin typeface="Lato"/>
                <a:ea typeface="Lato"/>
                <a:cs typeface="Lato"/>
                <a:sym typeface="Lato"/>
              </a:rPr>
              <a:t>berikut ini</a:t>
            </a:r>
            <a:r>
              <a:rPr lang="en-US" sz="1200" b="0" i="0" u="none" strike="noStrike" cap="none">
                <a:solidFill>
                  <a:srgbClr val="000000"/>
                </a:solidFill>
                <a:latin typeface="Lato"/>
                <a:ea typeface="Lato"/>
                <a:cs typeface="Lato"/>
                <a:sym typeface="Lato"/>
              </a:rPr>
              <a:t>.</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08"/>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Cara Kerja Regresi Linier</a:t>
            </a:r>
            <a:endParaRPr sz="2758" b="0" i="0" u="none" strike="noStrike" cap="none">
              <a:solidFill>
                <a:srgbClr val="000000"/>
              </a:solidFill>
              <a:latin typeface="Arial"/>
              <a:ea typeface="Arial"/>
              <a:cs typeface="Arial"/>
              <a:sym typeface="Arial"/>
            </a:endParaRPr>
          </a:p>
        </p:txBody>
      </p:sp>
      <p:pic>
        <p:nvPicPr>
          <p:cNvPr id="436" name="Google Shape;436;p108"/>
          <p:cNvPicPr preferRelativeResize="0"/>
          <p:nvPr/>
        </p:nvPicPr>
        <p:blipFill rotWithShape="1">
          <a:blip r:embed="rId3">
            <a:alphaModFix/>
          </a:blip>
          <a:srcRect/>
          <a:stretch/>
        </p:blipFill>
        <p:spPr>
          <a:xfrm>
            <a:off x="1105560" y="1922400"/>
            <a:ext cx="6132240" cy="2205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9"/>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Cara Mencari Parameter Model Terbaik</a:t>
            </a:r>
            <a:endParaRPr sz="2758" b="0" i="0" u="none" strike="noStrike" cap="none">
              <a:solidFill>
                <a:srgbClr val="000000"/>
              </a:solidFill>
              <a:latin typeface="Arial"/>
              <a:ea typeface="Arial"/>
              <a:cs typeface="Arial"/>
              <a:sym typeface="Arial"/>
            </a:endParaRPr>
          </a:p>
        </p:txBody>
      </p:sp>
      <p:pic>
        <p:nvPicPr>
          <p:cNvPr id="442" name="Google Shape;442;p109"/>
          <p:cNvPicPr preferRelativeResize="0"/>
          <p:nvPr/>
        </p:nvPicPr>
        <p:blipFill rotWithShape="1">
          <a:blip r:embed="rId3">
            <a:alphaModFix/>
          </a:blip>
          <a:srcRect/>
          <a:stretch/>
        </p:blipFill>
        <p:spPr>
          <a:xfrm>
            <a:off x="4390560" y="1153800"/>
            <a:ext cx="3828960" cy="2515320"/>
          </a:xfrm>
          <a:prstGeom prst="rect">
            <a:avLst/>
          </a:prstGeom>
          <a:noFill/>
          <a:ln>
            <a:noFill/>
          </a:ln>
        </p:spPr>
      </p:pic>
      <p:pic>
        <p:nvPicPr>
          <p:cNvPr id="443" name="Google Shape;443;p109"/>
          <p:cNvPicPr preferRelativeResize="0"/>
          <p:nvPr/>
        </p:nvPicPr>
        <p:blipFill rotWithShape="1">
          <a:blip r:embed="rId4">
            <a:alphaModFix/>
          </a:blip>
          <a:srcRect/>
          <a:stretch/>
        </p:blipFill>
        <p:spPr>
          <a:xfrm>
            <a:off x="577440" y="1220400"/>
            <a:ext cx="2924640" cy="3336840"/>
          </a:xfrm>
          <a:prstGeom prst="rect">
            <a:avLst/>
          </a:prstGeom>
          <a:noFill/>
          <a:ln>
            <a:noFill/>
          </a:ln>
        </p:spPr>
      </p:pic>
      <p:sp>
        <p:nvSpPr>
          <p:cNvPr id="444" name="Google Shape;444;p109"/>
          <p:cNvSpPr/>
          <p:nvPr/>
        </p:nvSpPr>
        <p:spPr>
          <a:xfrm>
            <a:off x="2821325" y="3725275"/>
            <a:ext cx="6020400" cy="1370400"/>
          </a:xfrm>
          <a:prstGeom prst="rect">
            <a:avLst/>
          </a:prstGeom>
          <a:noFill/>
          <a:ln>
            <a:noFill/>
          </a:ln>
        </p:spPr>
        <p:txBody>
          <a:bodyPr spcFirstLastPara="1" wrap="square" lIns="90000" tIns="45000" rIns="90000" bIns="45000" anchor="t" anchorCtr="0">
            <a:noAutofit/>
          </a:bodyPr>
          <a:lstStyle/>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Untuk mendapatkan parameter model regresi terbaik maka dicari  parameter yang membuat selisih terkecil antara prediksi dengan nilai aktual yang disebut error. </a:t>
            </a:r>
            <a:endParaRPr sz="1200" b="0" i="0" u="none" strike="noStrike" cap="none">
              <a:solidFill>
                <a:srgbClr val="000000"/>
              </a:solidFill>
              <a:latin typeface="Arial"/>
              <a:ea typeface="Arial"/>
              <a:cs typeface="Arial"/>
              <a:sym typeface="Arial"/>
            </a:endParaRPr>
          </a:p>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Dalam hal ini metrik yang paling sering digunakan adalah Mean Squared Error (MSE) sebagaimana ditunjukkan dalam Gambar  untuk menghindari saling menegasikan antara error positif dan error negatif.</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10"/>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Estimasi Parameter</a:t>
            </a:r>
            <a:endParaRPr sz="2758" b="0" i="0" u="none" strike="noStrike" cap="none">
              <a:solidFill>
                <a:srgbClr val="000000"/>
              </a:solidFill>
              <a:latin typeface="Arial"/>
              <a:ea typeface="Arial"/>
              <a:cs typeface="Arial"/>
              <a:sym typeface="Arial"/>
            </a:endParaRPr>
          </a:p>
        </p:txBody>
      </p:sp>
      <p:pic>
        <p:nvPicPr>
          <p:cNvPr id="450" name="Google Shape;450;p110"/>
          <p:cNvPicPr preferRelativeResize="0"/>
          <p:nvPr/>
        </p:nvPicPr>
        <p:blipFill rotWithShape="1">
          <a:blip r:embed="rId3">
            <a:alphaModFix/>
          </a:blip>
          <a:srcRect/>
          <a:stretch/>
        </p:blipFill>
        <p:spPr>
          <a:xfrm>
            <a:off x="350280" y="1141920"/>
            <a:ext cx="4597200" cy="2613960"/>
          </a:xfrm>
          <a:prstGeom prst="rect">
            <a:avLst/>
          </a:prstGeom>
          <a:noFill/>
          <a:ln>
            <a:noFill/>
          </a:ln>
        </p:spPr>
      </p:pic>
      <p:pic>
        <p:nvPicPr>
          <p:cNvPr id="451" name="Google Shape;451;p110"/>
          <p:cNvPicPr preferRelativeResize="0"/>
          <p:nvPr/>
        </p:nvPicPr>
        <p:blipFill rotWithShape="1">
          <a:blip r:embed="rId4">
            <a:alphaModFix/>
          </a:blip>
          <a:srcRect/>
          <a:stretch/>
        </p:blipFill>
        <p:spPr>
          <a:xfrm>
            <a:off x="5353200" y="1209600"/>
            <a:ext cx="2453040" cy="2530800"/>
          </a:xfrm>
          <a:prstGeom prst="rect">
            <a:avLst/>
          </a:prstGeom>
          <a:noFill/>
          <a:ln>
            <a:noFill/>
          </a:ln>
        </p:spPr>
      </p:pic>
      <p:pic>
        <p:nvPicPr>
          <p:cNvPr id="452" name="Google Shape;452;p110"/>
          <p:cNvPicPr preferRelativeResize="0"/>
          <p:nvPr/>
        </p:nvPicPr>
        <p:blipFill rotWithShape="1">
          <a:blip r:embed="rId5">
            <a:alphaModFix/>
          </a:blip>
          <a:srcRect/>
          <a:stretch/>
        </p:blipFill>
        <p:spPr>
          <a:xfrm>
            <a:off x="5763960" y="3975480"/>
            <a:ext cx="1980360" cy="304200"/>
          </a:xfrm>
          <a:prstGeom prst="rect">
            <a:avLst/>
          </a:prstGeom>
          <a:noFill/>
          <a:ln>
            <a:noFill/>
          </a:ln>
        </p:spPr>
      </p:pic>
      <p:sp>
        <p:nvSpPr>
          <p:cNvPr id="453" name="Google Shape;453;p110"/>
          <p:cNvSpPr/>
          <p:nvPr/>
        </p:nvSpPr>
        <p:spPr>
          <a:xfrm>
            <a:off x="145800" y="3994200"/>
            <a:ext cx="5353920" cy="730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Lato"/>
                <a:ea typeface="Lato"/>
                <a:cs typeface="Lato"/>
                <a:sym typeface="Lato"/>
              </a:rPr>
              <a:t>Param</a:t>
            </a:r>
            <a:r>
              <a:rPr lang="en-US">
                <a:latin typeface="Lato"/>
                <a:ea typeface="Lato"/>
                <a:cs typeface="Lato"/>
                <a:sym typeface="Lato"/>
              </a:rPr>
              <a:t>e</a:t>
            </a:r>
            <a:r>
              <a:rPr lang="en-US" sz="1400" b="0" i="0" u="none" strike="noStrike" cap="none">
                <a:solidFill>
                  <a:srgbClr val="000000"/>
                </a:solidFill>
                <a:latin typeface="Lato"/>
                <a:ea typeface="Lato"/>
                <a:cs typeface="Lato"/>
                <a:sym typeface="Lato"/>
              </a:rPr>
              <a:t>ter yang terbaik dicari dengan menggunakan metode Least Square seperti pada Gambar  sehingga menghasilkan parameter terbaik dilihat dari MSE.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11"/>
          <p:cNvSpPr/>
          <p:nvPr/>
        </p:nvSpPr>
        <p:spPr>
          <a:xfrm>
            <a:off x="311760" y="460800"/>
            <a:ext cx="8519760" cy="69948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Prediksi dengan Model Regresi Linier</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p:txBody>
      </p:sp>
      <p:pic>
        <p:nvPicPr>
          <p:cNvPr id="459" name="Google Shape;459;p111"/>
          <p:cNvPicPr preferRelativeResize="0"/>
          <p:nvPr/>
        </p:nvPicPr>
        <p:blipFill rotWithShape="1">
          <a:blip r:embed="rId3">
            <a:alphaModFix/>
          </a:blip>
          <a:srcRect/>
          <a:stretch/>
        </p:blipFill>
        <p:spPr>
          <a:xfrm>
            <a:off x="262080" y="1431720"/>
            <a:ext cx="4368240" cy="2677680"/>
          </a:xfrm>
          <a:prstGeom prst="rect">
            <a:avLst/>
          </a:prstGeom>
          <a:noFill/>
          <a:ln>
            <a:noFill/>
          </a:ln>
        </p:spPr>
      </p:pic>
      <p:pic>
        <p:nvPicPr>
          <p:cNvPr id="460" name="Google Shape;460;p111"/>
          <p:cNvPicPr preferRelativeResize="0"/>
          <p:nvPr/>
        </p:nvPicPr>
        <p:blipFill rotWithShape="1">
          <a:blip r:embed="rId4">
            <a:alphaModFix/>
          </a:blip>
          <a:srcRect/>
          <a:stretch/>
        </p:blipFill>
        <p:spPr>
          <a:xfrm>
            <a:off x="5922720" y="1160640"/>
            <a:ext cx="2319480" cy="1642680"/>
          </a:xfrm>
          <a:prstGeom prst="rect">
            <a:avLst/>
          </a:prstGeom>
          <a:noFill/>
          <a:ln>
            <a:noFill/>
          </a:ln>
        </p:spPr>
      </p:pic>
      <p:sp>
        <p:nvSpPr>
          <p:cNvPr id="461" name="Google Shape;461;p111"/>
          <p:cNvSpPr/>
          <p:nvPr/>
        </p:nvSpPr>
        <p:spPr>
          <a:xfrm>
            <a:off x="5169600" y="3510360"/>
            <a:ext cx="3740400" cy="1317600"/>
          </a:xfrm>
          <a:prstGeom prst="rect">
            <a:avLst/>
          </a:prstGeom>
          <a:noFill/>
          <a:ln>
            <a:noFill/>
          </a:ln>
        </p:spPr>
        <p:txBody>
          <a:bodyPr spcFirstLastPara="1" wrap="square" lIns="90000" tIns="45000" rIns="90000" bIns="45000" anchor="t" anchorCtr="0">
            <a:noAutofit/>
          </a:bodyPr>
          <a:lstStyle/>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Prediksi nilai kontinu variabel tak bebas dilakukan dengan memasukkan nilai variabel bebas ke dalam model yang sudah ditemukan. </a:t>
            </a:r>
            <a:endParaRPr sz="1200" b="0" i="0" u="none" strike="noStrike" cap="none">
              <a:solidFill>
                <a:srgbClr val="000000"/>
              </a:solidFill>
              <a:latin typeface="Arial"/>
              <a:ea typeface="Arial"/>
              <a:cs typeface="Arial"/>
              <a:sym typeface="Arial"/>
            </a:endParaRPr>
          </a:p>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Dalam contoh Gambar, variabel EngineSize = 2,4 memberikan hasil Co2Emission = 218,6.</a:t>
            </a:r>
            <a:endParaRPr sz="1200" b="0" i="0" u="none" strike="noStrike" cap="none">
              <a:solidFill>
                <a:srgbClr val="000000"/>
              </a:solidFill>
              <a:latin typeface="Arial"/>
              <a:ea typeface="Arial"/>
              <a:cs typeface="Arial"/>
              <a:sym typeface="Arial"/>
            </a:endParaRPr>
          </a:p>
        </p:txBody>
      </p:sp>
      <p:sp>
        <p:nvSpPr>
          <p:cNvPr id="462" name="Google Shape;462;p111"/>
          <p:cNvSpPr/>
          <p:nvPr/>
        </p:nvSpPr>
        <p:spPr>
          <a:xfrm>
            <a:off x="4063680" y="3671640"/>
            <a:ext cx="352800" cy="368280"/>
          </a:xfrm>
          <a:prstGeom prst="ellipse">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1"/>
          <p:cNvSpPr/>
          <p:nvPr/>
        </p:nvSpPr>
        <p:spPr>
          <a:xfrm>
            <a:off x="6982560" y="2496600"/>
            <a:ext cx="352800" cy="368280"/>
          </a:xfrm>
          <a:prstGeom prst="ellipse">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111"/>
          <p:cNvCxnSpPr/>
          <p:nvPr/>
        </p:nvCxnSpPr>
        <p:spPr>
          <a:xfrm flipH="1">
            <a:off x="4416840" y="2803680"/>
            <a:ext cx="2565720" cy="975600"/>
          </a:xfrm>
          <a:prstGeom prst="straightConnector1">
            <a:avLst/>
          </a:prstGeom>
          <a:noFill/>
          <a:ln w="9525" cap="flat" cmpd="sng">
            <a:solidFill>
              <a:srgbClr val="3465A4"/>
            </a:solidFill>
            <a:prstDash val="solid"/>
            <a:round/>
            <a:headEnd type="none" w="sm" len="sm"/>
            <a:tailEnd type="triangle" w="med" len="med"/>
          </a:ln>
        </p:spPr>
      </p:cxnSp>
      <p:sp>
        <p:nvSpPr>
          <p:cNvPr id="465" name="Google Shape;465;p111"/>
          <p:cNvSpPr/>
          <p:nvPr/>
        </p:nvSpPr>
        <p:spPr>
          <a:xfrm>
            <a:off x="7619760" y="2265840"/>
            <a:ext cx="299160" cy="253080"/>
          </a:xfrm>
          <a:prstGeom prst="rect">
            <a:avLst/>
          </a:prstGeom>
          <a:noFill/>
          <a:ln w="12600" cap="flat" cmpd="sng">
            <a:solidFill>
              <a:srgbClr val="3465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f83f4cb1e9_0_0"/>
          <p:cNvSpPr txBox="1">
            <a:spLocks noGrp="1"/>
          </p:cNvSpPr>
          <p:nvPr>
            <p:ph type="title"/>
          </p:nvPr>
        </p:nvSpPr>
        <p:spPr>
          <a:xfrm>
            <a:off x="399023" y="580488"/>
            <a:ext cx="7573150" cy="614841"/>
          </a:xfrm>
          <a:prstGeom prst="rect">
            <a:avLst/>
          </a:prstGeom>
          <a:noFill/>
          <a:ln>
            <a:noFill/>
          </a:ln>
        </p:spPr>
        <p:txBody>
          <a:bodyPr spcFirstLastPara="1" wrap="square" lIns="68490" tIns="34233" rIns="68490" bIns="34233" anchor="ctr" anchorCtr="0">
            <a:normAutofit/>
          </a:bodyPr>
          <a:lstStyle/>
          <a:p>
            <a:pPr>
              <a:buSzPts val="2700"/>
            </a:pPr>
            <a:r>
              <a:rPr lang="en-US" dirty="0" err="1"/>
              <a:t>Profil</a:t>
            </a:r>
            <a:r>
              <a:rPr lang="en-US" dirty="0"/>
              <a:t> </a:t>
            </a:r>
            <a:r>
              <a:rPr lang="en-US" dirty="0" err="1"/>
              <a:t>Pengajar</a:t>
            </a:r>
            <a:r>
              <a:rPr lang="en-US" dirty="0"/>
              <a:t>: </a:t>
            </a:r>
            <a:r>
              <a:rPr lang="en-US" sz="2097" dirty="0" err="1"/>
              <a:t>Yoris</a:t>
            </a:r>
            <a:r>
              <a:rPr lang="en-US" sz="2097" dirty="0"/>
              <a:t> </a:t>
            </a:r>
            <a:r>
              <a:rPr lang="en-US" sz="2097" dirty="0" err="1"/>
              <a:t>Rombe</a:t>
            </a:r>
            <a:r>
              <a:rPr lang="en-US" sz="2097" dirty="0"/>
              <a:t> - </a:t>
            </a:r>
            <a:r>
              <a:rPr lang="en-US" sz="2097" dirty="0" err="1"/>
              <a:t>Asisten</a:t>
            </a:r>
            <a:endParaRPr sz="2097" dirty="0"/>
          </a:p>
        </p:txBody>
      </p:sp>
      <p:sp>
        <p:nvSpPr>
          <p:cNvPr id="160" name="Google Shape;160;gf83f4cb1e9_0_0"/>
          <p:cNvSpPr txBox="1">
            <a:spLocks noGrp="1"/>
          </p:cNvSpPr>
          <p:nvPr>
            <p:ph type="body" idx="1"/>
          </p:nvPr>
        </p:nvSpPr>
        <p:spPr>
          <a:xfrm>
            <a:off x="2844187" y="1262006"/>
            <a:ext cx="5485628" cy="2934577"/>
          </a:xfrm>
          <a:prstGeom prst="rect">
            <a:avLst/>
          </a:prstGeom>
          <a:noFill/>
          <a:ln>
            <a:noFill/>
          </a:ln>
        </p:spPr>
        <p:txBody>
          <a:bodyPr spcFirstLastPara="1" wrap="square" lIns="68490" tIns="34233" rIns="68490" bIns="34233" anchor="t" anchorCtr="0">
            <a:normAutofit/>
          </a:bodyPr>
          <a:lstStyle/>
          <a:p>
            <a:pPr marL="0" indent="0">
              <a:spcBef>
                <a:spcPts val="0"/>
              </a:spcBef>
              <a:buSzPct val="100000"/>
              <a:buNone/>
            </a:pPr>
            <a:r>
              <a:rPr lang="en-US" sz="1498" b="1" dirty="0" err="1"/>
              <a:t>Jabatan</a:t>
            </a:r>
            <a:r>
              <a:rPr lang="en-US" sz="1498" b="1" dirty="0"/>
              <a:t> </a:t>
            </a:r>
            <a:r>
              <a:rPr lang="en-US" sz="1498" b="1" dirty="0" err="1"/>
              <a:t>Akademik</a:t>
            </a:r>
            <a:r>
              <a:rPr lang="en-US" sz="1498" b="1" dirty="0"/>
              <a:t>: </a:t>
            </a:r>
            <a:r>
              <a:rPr lang="en-US" sz="1498" dirty="0" err="1"/>
              <a:t>Asisten</a:t>
            </a:r>
            <a:endParaRPr lang="en-US" sz="1498" dirty="0"/>
          </a:p>
          <a:p>
            <a:pPr marL="0" indent="0">
              <a:spcBef>
                <a:spcPts val="0"/>
              </a:spcBef>
              <a:buSzPct val="100000"/>
              <a:buNone/>
            </a:pPr>
            <a:endParaRPr sz="1498" b="1" dirty="0"/>
          </a:p>
          <a:p>
            <a:pPr marL="0" indent="0">
              <a:spcBef>
                <a:spcPts val="799"/>
              </a:spcBef>
              <a:buSzPct val="100000"/>
              <a:buNone/>
            </a:pPr>
            <a:r>
              <a:rPr lang="en-US" sz="1498" b="1" dirty="0" err="1"/>
              <a:t>Latar</a:t>
            </a:r>
            <a:r>
              <a:rPr lang="en-US" sz="1498" b="1" dirty="0"/>
              <a:t> </a:t>
            </a:r>
            <a:r>
              <a:rPr lang="en-US" sz="1498" b="1" dirty="0" err="1"/>
              <a:t>Belakang</a:t>
            </a:r>
            <a:r>
              <a:rPr lang="en-US" sz="1498" b="1" dirty="0"/>
              <a:t> </a:t>
            </a:r>
            <a:r>
              <a:rPr lang="en-US" sz="1498" b="1" dirty="0" err="1"/>
              <a:t>Pendidikan</a:t>
            </a:r>
            <a:r>
              <a:rPr lang="en-US" sz="1498" b="1" dirty="0"/>
              <a:t>:</a:t>
            </a:r>
            <a:endParaRPr dirty="0"/>
          </a:p>
          <a:p>
            <a:pPr marL="177583" indent="-160934">
              <a:spcBef>
                <a:spcPts val="799"/>
              </a:spcBef>
              <a:buSzPct val="100000"/>
            </a:pPr>
            <a:r>
              <a:rPr lang="en-US" sz="1498" dirty="0"/>
              <a:t>S1: Universitas </a:t>
            </a:r>
            <a:r>
              <a:rPr lang="en-US" sz="1498" dirty="0" err="1"/>
              <a:t>Hasanuddin</a:t>
            </a:r>
            <a:endParaRPr lang="en-US" sz="1498" dirty="0"/>
          </a:p>
          <a:p>
            <a:pPr marL="16649" indent="0">
              <a:spcBef>
                <a:spcPts val="799"/>
              </a:spcBef>
              <a:buSzPct val="100000"/>
              <a:buNone/>
            </a:pPr>
            <a:endParaRPr sz="1498" b="1" dirty="0"/>
          </a:p>
          <a:p>
            <a:pPr marL="0" indent="0">
              <a:spcBef>
                <a:spcPts val="799"/>
              </a:spcBef>
              <a:buSzPct val="100000"/>
              <a:buNone/>
            </a:pPr>
            <a:r>
              <a:rPr lang="en-US" sz="1498" b="1" dirty="0" err="1"/>
              <a:t>Riwayat</a:t>
            </a:r>
            <a:r>
              <a:rPr lang="en-US" sz="1498" b="1" dirty="0"/>
              <a:t>/</a:t>
            </a:r>
            <a:r>
              <a:rPr lang="en-US" sz="1498" b="1" dirty="0" err="1"/>
              <a:t>Pengalaman</a:t>
            </a:r>
            <a:r>
              <a:rPr lang="en-US" sz="1498" b="1" dirty="0"/>
              <a:t> </a:t>
            </a:r>
            <a:r>
              <a:rPr lang="en-US" sz="1498" b="1" dirty="0" err="1"/>
              <a:t>Pekerjaan</a:t>
            </a:r>
            <a:r>
              <a:rPr lang="en-US" sz="1498" b="1" dirty="0"/>
              <a:t>:</a:t>
            </a:r>
            <a:endParaRPr dirty="0"/>
          </a:p>
          <a:p>
            <a:pPr marL="177583" indent="-160934">
              <a:spcBef>
                <a:spcPts val="799"/>
              </a:spcBef>
              <a:buSzPct val="100000"/>
            </a:pPr>
            <a:r>
              <a:rPr lang="en-US" sz="1498" dirty="0"/>
              <a:t>Data analyst </a:t>
            </a:r>
            <a:r>
              <a:rPr lang="en-US" sz="1498" dirty="0" err="1"/>
              <a:t>untuk</a:t>
            </a:r>
            <a:r>
              <a:rPr lang="en-US" sz="1498" dirty="0"/>
              <a:t> </a:t>
            </a:r>
            <a:r>
              <a:rPr lang="en-US" sz="1498" dirty="0" err="1"/>
              <a:t>kasus</a:t>
            </a:r>
            <a:r>
              <a:rPr lang="en-US" sz="1498" dirty="0"/>
              <a:t> </a:t>
            </a:r>
            <a:r>
              <a:rPr lang="en-US" sz="1498" dirty="0" err="1"/>
              <a:t>obesitas</a:t>
            </a:r>
            <a:r>
              <a:rPr lang="en-US" sz="1498" dirty="0"/>
              <a:t> di Indonesia </a:t>
            </a:r>
            <a:r>
              <a:rPr lang="en-US" sz="1498" dirty="0" err="1"/>
              <a:t>tahun</a:t>
            </a:r>
            <a:r>
              <a:rPr lang="en-US" sz="1498" dirty="0"/>
              <a:t> 2013 &amp; 2018</a:t>
            </a:r>
            <a:endParaRPr sz="1498" dirty="0"/>
          </a:p>
          <a:p>
            <a:pPr marL="0" indent="0">
              <a:spcBef>
                <a:spcPts val="799"/>
              </a:spcBef>
              <a:buSzPct val="100000"/>
              <a:buNone/>
            </a:pPr>
            <a:endParaRPr sz="1498" dirty="0"/>
          </a:p>
        </p:txBody>
      </p:sp>
      <p:sp>
        <p:nvSpPr>
          <p:cNvPr id="163" name="Google Shape;163;gf83f4cb1e9_0_0"/>
          <p:cNvSpPr txBox="1"/>
          <p:nvPr/>
        </p:nvSpPr>
        <p:spPr>
          <a:xfrm>
            <a:off x="374339" y="3291057"/>
            <a:ext cx="2272395" cy="1223989"/>
          </a:xfrm>
          <a:prstGeom prst="rect">
            <a:avLst/>
          </a:prstGeom>
          <a:noFill/>
          <a:ln>
            <a:noFill/>
          </a:ln>
        </p:spPr>
        <p:txBody>
          <a:bodyPr spcFirstLastPara="1" wrap="square" lIns="68490" tIns="34233" rIns="68490" bIns="34233" anchor="t" anchorCtr="0">
            <a:normAutofit lnSpcReduction="10000"/>
          </a:bodyPr>
          <a:lstStyle/>
          <a:p>
            <a:pPr algn="ctr">
              <a:lnSpc>
                <a:spcPct val="90000"/>
              </a:lnSpc>
              <a:buClr>
                <a:schemeClr val="dk1"/>
              </a:buClr>
              <a:buSzPct val="100000"/>
            </a:pPr>
            <a:r>
              <a:rPr lang="en-US" sz="1199" b="1" dirty="0" err="1">
                <a:solidFill>
                  <a:schemeClr val="dk1"/>
                </a:solidFill>
                <a:latin typeface="Corbel"/>
                <a:ea typeface="Corbel"/>
                <a:cs typeface="Corbel"/>
                <a:sym typeface="Corbel"/>
              </a:rPr>
              <a:t>Contak</a:t>
            </a:r>
            <a:r>
              <a:rPr lang="en-US" sz="1199" b="1" dirty="0">
                <a:solidFill>
                  <a:schemeClr val="dk1"/>
                </a:solidFill>
                <a:latin typeface="Corbel"/>
                <a:ea typeface="Corbel"/>
                <a:cs typeface="Corbel"/>
                <a:sym typeface="Corbel"/>
              </a:rPr>
              <a:t> </a:t>
            </a:r>
            <a:r>
              <a:rPr lang="en-US" sz="1199" b="1" dirty="0" err="1">
                <a:solidFill>
                  <a:schemeClr val="dk1"/>
                </a:solidFill>
                <a:latin typeface="Corbel"/>
                <a:ea typeface="Corbel"/>
                <a:cs typeface="Corbel"/>
                <a:sym typeface="Corbel"/>
              </a:rPr>
              <a:t>Pengajar</a:t>
            </a:r>
            <a:r>
              <a:rPr lang="en-US" sz="1199" b="1"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err="1">
                <a:solidFill>
                  <a:schemeClr val="dk1"/>
                </a:solidFill>
                <a:latin typeface="Corbel"/>
                <a:ea typeface="Corbel"/>
                <a:cs typeface="Corbel"/>
                <a:sym typeface="Corbel"/>
              </a:rPr>
              <a:t>Ponsel</a:t>
            </a:r>
            <a:r>
              <a:rPr lang="en-US" sz="1099"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082195471318</a:t>
            </a:r>
            <a:endParaRPr sz="1099" dirty="0">
              <a:solidFill>
                <a:schemeClr val="dk1"/>
              </a:solidFill>
              <a:latin typeface="Corbel"/>
              <a:ea typeface="Corbel"/>
              <a:cs typeface="Corbel"/>
              <a:sym typeface="Corbel"/>
            </a:endParaRPr>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Email:</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Yoris.rombe.95@gmail.com</a:t>
            </a:r>
            <a:endParaRPr sz="1099" dirty="0">
              <a:solidFill>
                <a:schemeClr val="dk1"/>
              </a:solidFill>
              <a:latin typeface="Corbel"/>
              <a:ea typeface="Corbel"/>
              <a:cs typeface="Corbel"/>
              <a:sym typeface="Corbel"/>
            </a:endParaRPr>
          </a:p>
          <a:p>
            <a:pPr>
              <a:lnSpc>
                <a:spcPct val="90000"/>
              </a:lnSpc>
              <a:spcBef>
                <a:spcPts val="799"/>
              </a:spcBef>
              <a:buClr>
                <a:schemeClr val="dk1"/>
              </a:buClr>
              <a:buSzPct val="100000"/>
            </a:pPr>
            <a:endParaRPr sz="1498" dirty="0">
              <a:solidFill>
                <a:schemeClr val="dk1"/>
              </a:solidFill>
              <a:latin typeface="Corbel"/>
              <a:ea typeface="Corbel"/>
              <a:cs typeface="Corbel"/>
              <a:sym typeface="Cor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82" y="1195330"/>
            <a:ext cx="1332493" cy="1998740"/>
          </a:xfrm>
          <a:prstGeom prst="rect">
            <a:avLst/>
          </a:prstGeom>
        </p:spPr>
      </p:pic>
    </p:spTree>
    <p:extLst>
      <p:ext uri="{BB962C8B-B14F-4D97-AF65-F5344CB8AC3E}">
        <p14:creationId xmlns:p14="http://schemas.microsoft.com/office/powerpoint/2010/main" val="1260140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12"/>
          <p:cNvSpPr/>
          <p:nvPr/>
        </p:nvSpPr>
        <p:spPr>
          <a:xfrm>
            <a:off x="311760" y="562680"/>
            <a:ext cx="8519760" cy="858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Kelebihan Regresi Linier</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p:txBody>
      </p:sp>
      <p:sp>
        <p:nvSpPr>
          <p:cNvPr id="471" name="Google Shape;471;p112"/>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285840" marR="0" lvl="0" indent="-285120" algn="l" rtl="0">
              <a:lnSpc>
                <a:spcPct val="107000"/>
              </a:lnSpc>
              <a:spcBef>
                <a:spcPts val="0"/>
              </a:spcBef>
              <a:spcAft>
                <a:spcPts val="0"/>
              </a:spcAft>
              <a:buClr>
                <a:srgbClr val="595959"/>
              </a:buClr>
              <a:buSzPts val="1800"/>
              <a:buFont typeface="Arial"/>
              <a:buChar char="•"/>
            </a:pPr>
            <a:r>
              <a:rPr lang="en-US" sz="1800" b="0" i="0" u="none" strike="noStrike" cap="none">
                <a:solidFill>
                  <a:srgbClr val="000000"/>
                </a:solidFill>
                <a:latin typeface="Calibri"/>
                <a:ea typeface="Calibri"/>
                <a:cs typeface="Calibri"/>
                <a:sym typeface="Calibri"/>
              </a:rPr>
              <a:t>Ringan</a:t>
            </a:r>
            <a:endParaRPr sz="1800" b="0" i="0" u="none" strike="noStrike" cap="none">
              <a:solidFill>
                <a:srgbClr val="000000"/>
              </a:solidFill>
              <a:latin typeface="Arial"/>
              <a:ea typeface="Arial"/>
              <a:cs typeface="Arial"/>
              <a:sym typeface="Arial"/>
            </a:endParaRPr>
          </a:p>
          <a:p>
            <a:pPr marL="285840" marR="0" lvl="0" indent="-285120" algn="l" rtl="0">
              <a:lnSpc>
                <a:spcPct val="107000"/>
              </a:lnSpc>
              <a:spcBef>
                <a:spcPts val="799"/>
              </a:spcBef>
              <a:spcAft>
                <a:spcPts val="0"/>
              </a:spcAft>
              <a:buClr>
                <a:srgbClr val="595959"/>
              </a:buClr>
              <a:buSzPts val="1800"/>
              <a:buFont typeface="Arial"/>
              <a:buChar char="•"/>
            </a:pPr>
            <a:r>
              <a:rPr lang="en-US" sz="1800" b="0" i="0" u="none" strike="noStrike" cap="none">
                <a:solidFill>
                  <a:srgbClr val="000000"/>
                </a:solidFill>
                <a:latin typeface="Calibri"/>
                <a:ea typeface="Calibri"/>
                <a:cs typeface="Calibri"/>
                <a:sym typeface="Calibri"/>
              </a:rPr>
              <a:t>Tidak perlu tuning parameter</a:t>
            </a:r>
            <a:endParaRPr sz="1800" b="0" i="0" u="none" strike="noStrike" cap="none">
              <a:solidFill>
                <a:srgbClr val="000000"/>
              </a:solidFill>
              <a:latin typeface="Arial"/>
              <a:ea typeface="Arial"/>
              <a:cs typeface="Arial"/>
              <a:sym typeface="Arial"/>
            </a:endParaRPr>
          </a:p>
          <a:p>
            <a:pPr marL="285840" marR="0" lvl="0" indent="-285120" algn="l" rtl="0">
              <a:lnSpc>
                <a:spcPct val="107000"/>
              </a:lnSpc>
              <a:spcBef>
                <a:spcPts val="799"/>
              </a:spcBef>
              <a:spcAft>
                <a:spcPts val="0"/>
              </a:spcAft>
              <a:buClr>
                <a:srgbClr val="595959"/>
              </a:buClr>
              <a:buSzPts val="1800"/>
              <a:buFont typeface="Arial"/>
              <a:buChar char="•"/>
            </a:pPr>
            <a:r>
              <a:rPr lang="en-US" sz="1800" b="0" i="0" u="none" strike="noStrike" cap="none">
                <a:solidFill>
                  <a:srgbClr val="000000"/>
                </a:solidFill>
                <a:latin typeface="Calibri"/>
                <a:ea typeface="Calibri"/>
                <a:cs typeface="Calibri"/>
                <a:sym typeface="Calibri"/>
              </a:rPr>
              <a:t>Mudah dipahami dan diinterpretasikan</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799"/>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13"/>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0" i="0" u="none" strike="noStrike" cap="none">
                <a:solidFill>
                  <a:srgbClr val="000000"/>
                </a:solidFill>
                <a:latin typeface="Arial"/>
                <a:ea typeface="Arial"/>
                <a:cs typeface="Arial"/>
                <a:sym typeface="Arial"/>
              </a:rPr>
              <a:t>Lab</a:t>
            </a:r>
            <a:endParaRPr sz="2758" b="0" i="0" u="none" strike="noStrike" cap="none">
              <a:solidFill>
                <a:srgbClr val="000000"/>
              </a:solidFill>
              <a:latin typeface="Arial"/>
              <a:ea typeface="Arial"/>
              <a:cs typeface="Arial"/>
              <a:sym typeface="Arial"/>
            </a:endParaRPr>
          </a:p>
        </p:txBody>
      </p:sp>
      <p:sp>
        <p:nvSpPr>
          <p:cNvPr id="477" name="Google Shape;477;p113"/>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Arial"/>
                <a:ea typeface="Arial"/>
                <a:cs typeface="Arial"/>
                <a:sym typeface="Arial"/>
              </a:rPr>
              <a:t>Jalankan file Jupyter Notebook untuk Regresi Linier Sederhana</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14"/>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(1)</a:t>
            </a:r>
            <a:endParaRPr sz="1400" b="0" i="0" u="none" strike="noStrike" cap="none">
              <a:solidFill>
                <a:srgbClr val="000000"/>
              </a:solidFill>
              <a:latin typeface="Arial"/>
              <a:ea typeface="Arial"/>
              <a:cs typeface="Arial"/>
              <a:sym typeface="Arial"/>
            </a:endParaRPr>
          </a:p>
        </p:txBody>
      </p:sp>
      <p:pic>
        <p:nvPicPr>
          <p:cNvPr id="483" name="Google Shape;483;p114"/>
          <p:cNvPicPr preferRelativeResize="0"/>
          <p:nvPr/>
        </p:nvPicPr>
        <p:blipFill rotWithShape="1">
          <a:blip r:embed="rId3">
            <a:alphaModFix/>
          </a:blip>
          <a:srcRect/>
          <a:stretch/>
        </p:blipFill>
        <p:spPr>
          <a:xfrm>
            <a:off x="219960" y="475920"/>
            <a:ext cx="5699160" cy="4270680"/>
          </a:xfrm>
          <a:prstGeom prst="rect">
            <a:avLst/>
          </a:prstGeom>
          <a:noFill/>
          <a:ln>
            <a:noFill/>
          </a:ln>
        </p:spPr>
      </p:pic>
      <p:cxnSp>
        <p:nvCxnSpPr>
          <p:cNvPr id="484" name="Google Shape;484;p114"/>
          <p:cNvCxnSpPr/>
          <p:nvPr/>
        </p:nvCxnSpPr>
        <p:spPr>
          <a:xfrm flipH="1">
            <a:off x="2657880" y="2887920"/>
            <a:ext cx="3909960" cy="360"/>
          </a:xfrm>
          <a:prstGeom prst="straightConnector1">
            <a:avLst/>
          </a:prstGeom>
          <a:noFill/>
          <a:ln w="9525" cap="flat" cmpd="sng">
            <a:solidFill>
              <a:srgbClr val="3465A4"/>
            </a:solidFill>
            <a:prstDash val="solid"/>
            <a:round/>
            <a:headEnd type="none" w="sm" len="sm"/>
            <a:tailEnd type="triangle" w="med" len="med"/>
          </a:ln>
        </p:spPr>
      </p:cxnSp>
      <p:cxnSp>
        <p:nvCxnSpPr>
          <p:cNvPr id="485" name="Google Shape;485;p114"/>
          <p:cNvCxnSpPr/>
          <p:nvPr/>
        </p:nvCxnSpPr>
        <p:spPr>
          <a:xfrm flipH="1">
            <a:off x="5607360" y="3694680"/>
            <a:ext cx="1068480" cy="360"/>
          </a:xfrm>
          <a:prstGeom prst="straightConnector1">
            <a:avLst/>
          </a:prstGeom>
          <a:noFill/>
          <a:ln w="9525" cap="flat" cmpd="sng">
            <a:solidFill>
              <a:srgbClr val="3465A4"/>
            </a:solidFill>
            <a:prstDash val="solid"/>
            <a:round/>
            <a:headEnd type="none" w="sm" len="sm"/>
            <a:tailEnd type="triangle" w="med" len="med"/>
          </a:ln>
        </p:spPr>
      </p:cxnSp>
      <p:sp>
        <p:nvSpPr>
          <p:cNvPr id="486" name="Google Shape;486;p114"/>
          <p:cNvSpPr/>
          <p:nvPr/>
        </p:nvSpPr>
        <p:spPr>
          <a:xfrm>
            <a:off x="6659640" y="2795760"/>
            <a:ext cx="168300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Library yang harus terinstal</a:t>
            </a:r>
            <a:endParaRPr sz="1000" b="0" i="0" u="none" strike="noStrike" cap="none">
              <a:solidFill>
                <a:srgbClr val="000000"/>
              </a:solidFill>
              <a:latin typeface="Arial"/>
              <a:ea typeface="Arial"/>
              <a:cs typeface="Arial"/>
              <a:sym typeface="Arial"/>
            </a:endParaRPr>
          </a:p>
        </p:txBody>
      </p:sp>
      <p:sp>
        <p:nvSpPr>
          <p:cNvPr id="487" name="Google Shape;487;p114"/>
          <p:cNvSpPr/>
          <p:nvPr/>
        </p:nvSpPr>
        <p:spPr>
          <a:xfrm>
            <a:off x="6659640" y="3571920"/>
            <a:ext cx="249840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Pastikan “wget” terinstal pada sistem anda</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5"/>
          <p:cNvSpPr/>
          <p:nvPr/>
        </p:nvSpPr>
        <p:spPr>
          <a:xfrm>
            <a:off x="6198840" y="1152360"/>
            <a:ext cx="2632680" cy="3415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3" name="Google Shape;493;p115"/>
          <p:cNvPicPr preferRelativeResize="0"/>
          <p:nvPr/>
        </p:nvPicPr>
        <p:blipFill rotWithShape="1">
          <a:blip r:embed="rId3">
            <a:alphaModFix/>
          </a:blip>
          <a:srcRect/>
          <a:stretch/>
        </p:blipFill>
        <p:spPr>
          <a:xfrm>
            <a:off x="209520" y="444960"/>
            <a:ext cx="5835600" cy="4372920"/>
          </a:xfrm>
          <a:prstGeom prst="rect">
            <a:avLst/>
          </a:prstGeom>
          <a:noFill/>
          <a:ln>
            <a:noFill/>
          </a:ln>
        </p:spPr>
      </p:pic>
      <p:sp>
        <p:nvSpPr>
          <p:cNvPr id="494" name="Google Shape;494;p115"/>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16"/>
          <p:cNvSpPr/>
          <p:nvPr/>
        </p:nvSpPr>
        <p:spPr>
          <a:xfrm>
            <a:off x="5991480" y="1152360"/>
            <a:ext cx="2840040" cy="3415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116"/>
          <p:cNvPicPr preferRelativeResize="0"/>
          <p:nvPr/>
        </p:nvPicPr>
        <p:blipFill rotWithShape="1">
          <a:blip r:embed="rId3">
            <a:alphaModFix/>
          </a:blip>
          <a:srcRect/>
          <a:stretch/>
        </p:blipFill>
        <p:spPr>
          <a:xfrm>
            <a:off x="253440" y="540720"/>
            <a:ext cx="5694840" cy="4267440"/>
          </a:xfrm>
          <a:prstGeom prst="rect">
            <a:avLst/>
          </a:prstGeom>
          <a:noFill/>
          <a:ln>
            <a:noFill/>
          </a:ln>
        </p:spPr>
      </p:pic>
      <p:sp>
        <p:nvSpPr>
          <p:cNvPr id="501" name="Google Shape;501;p116"/>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117"/>
          <p:cNvPicPr preferRelativeResize="0"/>
          <p:nvPr/>
        </p:nvPicPr>
        <p:blipFill rotWithShape="1">
          <a:blip r:embed="rId3">
            <a:alphaModFix/>
          </a:blip>
          <a:srcRect/>
          <a:stretch/>
        </p:blipFill>
        <p:spPr>
          <a:xfrm>
            <a:off x="239760" y="444960"/>
            <a:ext cx="5709600" cy="4278600"/>
          </a:xfrm>
          <a:prstGeom prst="rect">
            <a:avLst/>
          </a:prstGeom>
          <a:noFill/>
          <a:ln>
            <a:noFill/>
          </a:ln>
        </p:spPr>
      </p:pic>
      <p:sp>
        <p:nvSpPr>
          <p:cNvPr id="507" name="Google Shape;507;p117"/>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(4)</a:t>
            </a:r>
            <a:endParaRPr sz="1400" b="0" i="0" u="none" strike="noStrike" cap="none">
              <a:solidFill>
                <a:srgbClr val="000000"/>
              </a:solidFill>
              <a:latin typeface="Arial"/>
              <a:ea typeface="Arial"/>
              <a:cs typeface="Arial"/>
              <a:sym typeface="Arial"/>
            </a:endParaRPr>
          </a:p>
        </p:txBody>
      </p:sp>
      <p:cxnSp>
        <p:nvCxnSpPr>
          <p:cNvPr id="508" name="Google Shape;508;p117"/>
          <p:cNvCxnSpPr/>
          <p:nvPr/>
        </p:nvCxnSpPr>
        <p:spPr>
          <a:xfrm flipH="1">
            <a:off x="2619360" y="169020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09" name="Google Shape;509;p117"/>
          <p:cNvSpPr/>
          <p:nvPr/>
        </p:nvSpPr>
        <p:spPr>
          <a:xfrm>
            <a:off x="6536520" y="1598040"/>
            <a:ext cx="84492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Plot scatter </a:t>
            </a:r>
            <a:endParaRPr sz="1000" b="0" i="0" u="none" strike="noStrike" cap="none">
              <a:solidFill>
                <a:srgbClr val="000000"/>
              </a:solidFill>
              <a:latin typeface="Arial"/>
              <a:ea typeface="Arial"/>
              <a:cs typeface="Arial"/>
              <a:sym typeface="Arial"/>
            </a:endParaRPr>
          </a:p>
        </p:txBody>
      </p:sp>
      <p:cxnSp>
        <p:nvCxnSpPr>
          <p:cNvPr id="510" name="Google Shape;510;p117"/>
          <p:cNvCxnSpPr/>
          <p:nvPr/>
        </p:nvCxnSpPr>
        <p:spPr>
          <a:xfrm flipH="1">
            <a:off x="2634840" y="338004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11" name="Google Shape;511;p117"/>
          <p:cNvSpPr/>
          <p:nvPr/>
        </p:nvSpPr>
        <p:spPr>
          <a:xfrm>
            <a:off x="6636600" y="3287880"/>
            <a:ext cx="225144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Plot scatter pasangan variabel lainnya</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118"/>
          <p:cNvPicPr preferRelativeResize="0"/>
          <p:nvPr/>
        </p:nvPicPr>
        <p:blipFill rotWithShape="1">
          <a:blip r:embed="rId3">
            <a:alphaModFix/>
          </a:blip>
          <a:srcRect/>
          <a:stretch/>
        </p:blipFill>
        <p:spPr>
          <a:xfrm>
            <a:off x="186480" y="453240"/>
            <a:ext cx="5735880" cy="4298400"/>
          </a:xfrm>
          <a:prstGeom prst="rect">
            <a:avLst/>
          </a:prstGeom>
          <a:noFill/>
          <a:ln>
            <a:noFill/>
          </a:ln>
        </p:spPr>
      </p:pic>
      <p:sp>
        <p:nvSpPr>
          <p:cNvPr id="517" name="Google Shape;517;p118"/>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(5)</a:t>
            </a:r>
            <a:endParaRPr sz="1400" b="0" i="0" u="none" strike="noStrike" cap="none">
              <a:solidFill>
                <a:srgbClr val="000000"/>
              </a:solidFill>
              <a:latin typeface="Arial"/>
              <a:ea typeface="Arial"/>
              <a:cs typeface="Arial"/>
              <a:sym typeface="Arial"/>
            </a:endParaRPr>
          </a:p>
        </p:txBody>
      </p:sp>
      <p:cxnSp>
        <p:nvCxnSpPr>
          <p:cNvPr id="518" name="Google Shape;518;p118"/>
          <p:cNvCxnSpPr/>
          <p:nvPr/>
        </p:nvCxnSpPr>
        <p:spPr>
          <a:xfrm flipH="1">
            <a:off x="2673000" y="280404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19" name="Google Shape;519;p118"/>
          <p:cNvSpPr/>
          <p:nvPr/>
        </p:nvSpPr>
        <p:spPr>
          <a:xfrm>
            <a:off x="6674760" y="2711880"/>
            <a:ext cx="225144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Plot scatter pasangan variabel lainnya</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19"/>
          <p:cNvSpPr/>
          <p:nvPr/>
        </p:nvSpPr>
        <p:spPr>
          <a:xfrm>
            <a:off x="311760" y="444960"/>
            <a:ext cx="8519760" cy="572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119"/>
          <p:cNvPicPr preferRelativeResize="0"/>
          <p:nvPr/>
        </p:nvPicPr>
        <p:blipFill rotWithShape="1">
          <a:blip r:embed="rId3">
            <a:alphaModFix/>
          </a:blip>
          <a:srcRect/>
          <a:stretch/>
        </p:blipFill>
        <p:spPr>
          <a:xfrm>
            <a:off x="240120" y="377640"/>
            <a:ext cx="5789520" cy="4338360"/>
          </a:xfrm>
          <a:prstGeom prst="rect">
            <a:avLst/>
          </a:prstGeom>
          <a:noFill/>
          <a:ln>
            <a:noFill/>
          </a:ln>
        </p:spPr>
      </p:pic>
      <p:sp>
        <p:nvSpPr>
          <p:cNvPr id="526" name="Google Shape;526;p119"/>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(6)</a:t>
            </a:r>
            <a:endParaRPr sz="1400" b="0" i="0" u="none" strike="noStrike" cap="none">
              <a:solidFill>
                <a:srgbClr val="000000"/>
              </a:solidFill>
              <a:latin typeface="Arial"/>
              <a:ea typeface="Arial"/>
              <a:cs typeface="Arial"/>
              <a:sym typeface="Arial"/>
            </a:endParaRPr>
          </a:p>
        </p:txBody>
      </p:sp>
      <p:cxnSp>
        <p:nvCxnSpPr>
          <p:cNvPr id="527" name="Google Shape;527;p119"/>
          <p:cNvCxnSpPr/>
          <p:nvPr/>
        </p:nvCxnSpPr>
        <p:spPr>
          <a:xfrm flipH="1">
            <a:off x="2604240" y="285012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28" name="Google Shape;528;p119"/>
          <p:cNvSpPr/>
          <p:nvPr/>
        </p:nvSpPr>
        <p:spPr>
          <a:xfrm>
            <a:off x="6606000" y="2757960"/>
            <a:ext cx="225144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Plot scatter pasangan variabel lainnya</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20"/>
          <p:cNvSpPr/>
          <p:nvPr/>
        </p:nvSpPr>
        <p:spPr>
          <a:xfrm>
            <a:off x="311760" y="444960"/>
            <a:ext cx="8519760" cy="572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4" name="Google Shape;534;p120"/>
          <p:cNvPicPr preferRelativeResize="0"/>
          <p:nvPr/>
        </p:nvPicPr>
        <p:blipFill rotWithShape="1">
          <a:blip r:embed="rId3">
            <a:alphaModFix/>
          </a:blip>
          <a:srcRect/>
          <a:stretch/>
        </p:blipFill>
        <p:spPr>
          <a:xfrm>
            <a:off x="257760" y="444960"/>
            <a:ext cx="5447520" cy="4381560"/>
          </a:xfrm>
          <a:prstGeom prst="rect">
            <a:avLst/>
          </a:prstGeom>
          <a:noFill/>
          <a:ln>
            <a:noFill/>
          </a:ln>
        </p:spPr>
      </p:pic>
      <p:sp>
        <p:nvSpPr>
          <p:cNvPr id="535" name="Google Shape;535;p120"/>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(7)</a:t>
            </a:r>
            <a:endParaRPr sz="1400" b="0" i="0" u="none" strike="noStrike" cap="none">
              <a:solidFill>
                <a:srgbClr val="000000"/>
              </a:solidFill>
              <a:latin typeface="Arial"/>
              <a:ea typeface="Arial"/>
              <a:cs typeface="Arial"/>
              <a:sym typeface="Arial"/>
            </a:endParaRPr>
          </a:p>
        </p:txBody>
      </p:sp>
      <p:cxnSp>
        <p:nvCxnSpPr>
          <p:cNvPr id="536" name="Google Shape;536;p120"/>
          <p:cNvCxnSpPr/>
          <p:nvPr/>
        </p:nvCxnSpPr>
        <p:spPr>
          <a:xfrm flipH="1">
            <a:off x="2742480" y="155196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37" name="Google Shape;537;p120"/>
          <p:cNvSpPr/>
          <p:nvPr/>
        </p:nvSpPr>
        <p:spPr>
          <a:xfrm>
            <a:off x="6759720" y="1359720"/>
            <a:ext cx="199692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Regresi linear yang digunakan</a:t>
            </a:r>
            <a:endParaRPr sz="1000" b="0" i="0" u="none" strike="noStrike" cap="none">
              <a:solidFill>
                <a:srgbClr val="000000"/>
              </a:solidFill>
              <a:latin typeface="Arial"/>
              <a:ea typeface="Arial"/>
              <a:cs typeface="Arial"/>
              <a:sym typeface="Arial"/>
            </a:endParaRPr>
          </a:p>
        </p:txBody>
      </p:sp>
      <p:cxnSp>
        <p:nvCxnSpPr>
          <p:cNvPr id="538" name="Google Shape;538;p120"/>
          <p:cNvCxnSpPr/>
          <p:nvPr/>
        </p:nvCxnSpPr>
        <p:spPr>
          <a:xfrm flipH="1">
            <a:off x="2735280" y="177444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39" name="Google Shape;539;p120"/>
          <p:cNvSpPr/>
          <p:nvPr/>
        </p:nvSpPr>
        <p:spPr>
          <a:xfrm>
            <a:off x="6752160" y="1652040"/>
            <a:ext cx="207360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Lakukan regresi linear</a:t>
            </a:r>
            <a:endParaRPr sz="1000" b="0" i="0" u="none" strike="noStrike" cap="none">
              <a:solidFill>
                <a:srgbClr val="000000"/>
              </a:solidFill>
              <a:latin typeface="Arial"/>
              <a:ea typeface="Arial"/>
              <a:cs typeface="Arial"/>
              <a:sym typeface="Arial"/>
            </a:endParaRPr>
          </a:p>
        </p:txBody>
      </p:sp>
      <p:cxnSp>
        <p:nvCxnSpPr>
          <p:cNvPr id="540" name="Google Shape;540;p120"/>
          <p:cNvCxnSpPr/>
          <p:nvPr/>
        </p:nvCxnSpPr>
        <p:spPr>
          <a:xfrm flipH="1">
            <a:off x="2727720" y="2204640"/>
            <a:ext cx="3909960" cy="360"/>
          </a:xfrm>
          <a:prstGeom prst="straightConnector1">
            <a:avLst/>
          </a:prstGeom>
          <a:noFill/>
          <a:ln w="9525" cap="flat" cmpd="sng">
            <a:solidFill>
              <a:srgbClr val="3465A4"/>
            </a:solidFill>
            <a:prstDash val="solid"/>
            <a:round/>
            <a:headEnd type="none" w="sm" len="sm"/>
            <a:tailEnd type="triangle" w="med" len="med"/>
          </a:ln>
        </p:spPr>
      </p:cxnSp>
      <p:sp>
        <p:nvSpPr>
          <p:cNvPr id="541" name="Google Shape;541;p120"/>
          <p:cNvSpPr/>
          <p:nvPr/>
        </p:nvSpPr>
        <p:spPr>
          <a:xfrm>
            <a:off x="6752520" y="2098080"/>
            <a:ext cx="207360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Koefisien persamaan garis regresi</a:t>
            </a:r>
            <a:endParaRPr sz="1000" b="0" i="0" u="none" strike="noStrike" cap="none">
              <a:solidFill>
                <a:srgbClr val="000000"/>
              </a:solidFill>
              <a:latin typeface="Arial"/>
              <a:ea typeface="Arial"/>
              <a:cs typeface="Arial"/>
              <a:sym typeface="Arial"/>
            </a:endParaRPr>
          </a:p>
        </p:txBody>
      </p:sp>
      <p:cxnSp>
        <p:nvCxnSpPr>
          <p:cNvPr id="542" name="Google Shape;542;p120"/>
          <p:cNvCxnSpPr/>
          <p:nvPr/>
        </p:nvCxnSpPr>
        <p:spPr>
          <a:xfrm flipH="1">
            <a:off x="3641040" y="3265200"/>
            <a:ext cx="3314880" cy="360"/>
          </a:xfrm>
          <a:prstGeom prst="straightConnector1">
            <a:avLst/>
          </a:prstGeom>
          <a:noFill/>
          <a:ln w="9525" cap="flat" cmpd="sng">
            <a:solidFill>
              <a:srgbClr val="3465A4"/>
            </a:solidFill>
            <a:prstDash val="solid"/>
            <a:round/>
            <a:headEnd type="none" w="sm" len="sm"/>
            <a:tailEnd type="triangle" w="med" len="med"/>
          </a:ln>
        </p:spPr>
      </p:cxnSp>
      <p:sp>
        <p:nvSpPr>
          <p:cNvPr id="543" name="Google Shape;543;p120"/>
          <p:cNvSpPr/>
          <p:nvPr/>
        </p:nvSpPr>
        <p:spPr>
          <a:xfrm>
            <a:off x="6922440" y="3158640"/>
            <a:ext cx="175788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Gambar garis persamaan tsb</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121"/>
          <p:cNvPicPr preferRelativeResize="0"/>
          <p:nvPr/>
        </p:nvPicPr>
        <p:blipFill rotWithShape="1">
          <a:blip r:embed="rId3">
            <a:alphaModFix/>
          </a:blip>
          <a:srcRect/>
          <a:stretch/>
        </p:blipFill>
        <p:spPr>
          <a:xfrm>
            <a:off x="311760" y="522360"/>
            <a:ext cx="5220720" cy="4199400"/>
          </a:xfrm>
          <a:prstGeom prst="rect">
            <a:avLst/>
          </a:prstGeom>
          <a:noFill/>
          <a:ln>
            <a:noFill/>
          </a:ln>
        </p:spPr>
      </p:pic>
      <p:sp>
        <p:nvSpPr>
          <p:cNvPr id="549" name="Google Shape;549;p121"/>
          <p:cNvSpPr/>
          <p:nvPr/>
        </p:nvSpPr>
        <p:spPr>
          <a:xfrm>
            <a:off x="6045480" y="444960"/>
            <a:ext cx="2786040" cy="572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Lato Black"/>
                <a:ea typeface="Lato Black"/>
                <a:cs typeface="Lato Black"/>
                <a:sym typeface="Lato Black"/>
              </a:rPr>
              <a:t>Regresi Linear Sederhana (8)</a:t>
            </a:r>
            <a:endParaRPr sz="1400" b="0" i="0" u="none" strike="noStrike" cap="none">
              <a:solidFill>
                <a:srgbClr val="000000"/>
              </a:solidFill>
              <a:latin typeface="Arial"/>
              <a:ea typeface="Arial"/>
              <a:cs typeface="Arial"/>
              <a:sym typeface="Arial"/>
            </a:endParaRPr>
          </a:p>
        </p:txBody>
      </p:sp>
      <p:cxnSp>
        <p:nvCxnSpPr>
          <p:cNvPr id="550" name="Google Shape;550;p121"/>
          <p:cNvCxnSpPr/>
          <p:nvPr/>
        </p:nvCxnSpPr>
        <p:spPr>
          <a:xfrm flipH="1">
            <a:off x="2204640" y="3940560"/>
            <a:ext cx="4528800" cy="360"/>
          </a:xfrm>
          <a:prstGeom prst="straightConnector1">
            <a:avLst/>
          </a:prstGeom>
          <a:noFill/>
          <a:ln w="9525" cap="flat" cmpd="sng">
            <a:solidFill>
              <a:srgbClr val="3465A4"/>
            </a:solidFill>
            <a:prstDash val="solid"/>
            <a:round/>
            <a:headEnd type="none" w="sm" len="sm"/>
            <a:tailEnd type="triangle" w="med" len="med"/>
          </a:ln>
        </p:spPr>
      </p:cxnSp>
      <p:sp>
        <p:nvSpPr>
          <p:cNvPr id="551" name="Google Shape;551;p121"/>
          <p:cNvSpPr/>
          <p:nvPr/>
        </p:nvSpPr>
        <p:spPr>
          <a:xfrm>
            <a:off x="6779520" y="3802320"/>
            <a:ext cx="179352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Melakukan prediksi </a:t>
            </a:r>
            <a:endParaRPr sz="1000" b="0" i="0" u="none" strike="noStrike" cap="none">
              <a:solidFill>
                <a:srgbClr val="000000"/>
              </a:solidFill>
              <a:latin typeface="Arial"/>
              <a:ea typeface="Arial"/>
              <a:cs typeface="Arial"/>
              <a:sym typeface="Arial"/>
            </a:endParaRPr>
          </a:p>
        </p:txBody>
      </p:sp>
      <p:cxnSp>
        <p:nvCxnSpPr>
          <p:cNvPr id="552" name="Google Shape;552;p121"/>
          <p:cNvCxnSpPr/>
          <p:nvPr/>
        </p:nvCxnSpPr>
        <p:spPr>
          <a:xfrm flipH="1">
            <a:off x="2205000" y="3940560"/>
            <a:ext cx="4528800" cy="360"/>
          </a:xfrm>
          <a:prstGeom prst="straightConnector1">
            <a:avLst/>
          </a:prstGeom>
          <a:noFill/>
          <a:ln w="9525" cap="flat" cmpd="sng">
            <a:solidFill>
              <a:srgbClr val="3465A4"/>
            </a:solidFill>
            <a:prstDash val="solid"/>
            <a:round/>
            <a:headEnd type="none" w="sm" len="sm"/>
            <a:tailEnd type="triangle" w="med" len="med"/>
          </a:ln>
        </p:spPr>
      </p:cxnSp>
      <p:cxnSp>
        <p:nvCxnSpPr>
          <p:cNvPr id="553" name="Google Shape;553;p121"/>
          <p:cNvCxnSpPr/>
          <p:nvPr/>
        </p:nvCxnSpPr>
        <p:spPr>
          <a:xfrm flipH="1">
            <a:off x="2205000" y="3940560"/>
            <a:ext cx="4528800" cy="360"/>
          </a:xfrm>
          <a:prstGeom prst="straightConnector1">
            <a:avLst/>
          </a:prstGeom>
          <a:noFill/>
          <a:ln w="9525" cap="flat" cmpd="sng">
            <a:solidFill>
              <a:srgbClr val="3465A4"/>
            </a:solidFill>
            <a:prstDash val="solid"/>
            <a:round/>
            <a:headEnd type="none" w="sm" len="sm"/>
            <a:tailEnd type="triangle" w="med" len="med"/>
          </a:ln>
        </p:spPr>
      </p:cxnSp>
      <p:cxnSp>
        <p:nvCxnSpPr>
          <p:cNvPr id="554" name="Google Shape;554;p121"/>
          <p:cNvCxnSpPr/>
          <p:nvPr/>
        </p:nvCxnSpPr>
        <p:spPr>
          <a:xfrm flipH="1">
            <a:off x="2205360" y="3940560"/>
            <a:ext cx="4528800" cy="360"/>
          </a:xfrm>
          <a:prstGeom prst="straightConnector1">
            <a:avLst/>
          </a:prstGeom>
          <a:noFill/>
          <a:ln w="9525" cap="flat" cmpd="sng">
            <a:solidFill>
              <a:srgbClr val="3465A4"/>
            </a:solidFill>
            <a:prstDash val="solid"/>
            <a:round/>
            <a:headEnd type="none" w="sm" len="sm"/>
            <a:tailEnd type="triangle" w="med" len="med"/>
          </a:ln>
        </p:spPr>
      </p:cxnSp>
      <p:sp>
        <p:nvSpPr>
          <p:cNvPr id="555" name="Google Shape;555;p121"/>
          <p:cNvSpPr/>
          <p:nvPr/>
        </p:nvSpPr>
        <p:spPr>
          <a:xfrm>
            <a:off x="6779880" y="4045680"/>
            <a:ext cx="1793520" cy="2426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Lato"/>
                <a:ea typeface="Lato"/>
                <a:cs typeface="Lato"/>
                <a:sym typeface="Lato"/>
              </a:rPr>
              <a:t>Melakukan evaluasi</a:t>
            </a:r>
            <a:endParaRPr sz="1000" b="0" i="0" u="none" strike="noStrike" cap="none">
              <a:solidFill>
                <a:srgbClr val="000000"/>
              </a:solidFill>
              <a:latin typeface="Arial"/>
              <a:ea typeface="Arial"/>
              <a:cs typeface="Arial"/>
              <a:sym typeface="Arial"/>
            </a:endParaRPr>
          </a:p>
        </p:txBody>
      </p:sp>
      <p:cxnSp>
        <p:nvCxnSpPr>
          <p:cNvPr id="556" name="Google Shape;556;p121"/>
          <p:cNvCxnSpPr/>
          <p:nvPr/>
        </p:nvCxnSpPr>
        <p:spPr>
          <a:xfrm flipH="1">
            <a:off x="3855960" y="4194000"/>
            <a:ext cx="2923920" cy="360"/>
          </a:xfrm>
          <a:prstGeom prst="straightConnector1">
            <a:avLst/>
          </a:prstGeom>
          <a:noFill/>
          <a:ln w="9525" cap="flat" cmpd="sng">
            <a:solidFill>
              <a:srgbClr val="3465A4"/>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311700" y="389423"/>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rgbClr val="0F3570"/>
              </a:buClr>
              <a:buSzPct val="115225"/>
              <a:buFont typeface="Corbel"/>
              <a:buNone/>
            </a:pPr>
            <a:r>
              <a:rPr lang="en-US" b="1" i="0" u="none" strike="noStrike" cap="none">
                <a:solidFill>
                  <a:srgbClr val="0F3570"/>
                </a:solidFill>
                <a:latin typeface="Corbel"/>
                <a:ea typeface="Corbel"/>
                <a:cs typeface="Corbel"/>
                <a:sym typeface="Corbel"/>
              </a:rPr>
              <a:t>Deskripsi Topik</a:t>
            </a:r>
            <a:endParaRPr/>
          </a:p>
        </p:txBody>
      </p:sp>
      <p:sp>
        <p:nvSpPr>
          <p:cNvPr id="109" name="Google Shape;10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pic>
        <p:nvPicPr>
          <p:cNvPr id="110" name="Google Shape;110;p3"/>
          <p:cNvPicPr preferRelativeResize="0"/>
          <p:nvPr/>
        </p:nvPicPr>
        <p:blipFill rotWithShape="1">
          <a:blip r:embed="rId3">
            <a:alphaModFix/>
          </a:blip>
          <a:srcRect l="21021" t="18706" r="25147" b="4264"/>
          <a:stretch/>
        </p:blipFill>
        <p:spPr>
          <a:xfrm>
            <a:off x="142103" y="900339"/>
            <a:ext cx="4429897" cy="3962046"/>
          </a:xfrm>
          <a:prstGeom prst="rect">
            <a:avLst/>
          </a:prstGeom>
          <a:noFill/>
          <a:ln>
            <a:noFill/>
          </a:ln>
        </p:spPr>
      </p:pic>
      <p:grpSp>
        <p:nvGrpSpPr>
          <p:cNvPr id="111" name="Google Shape;111;p3"/>
          <p:cNvGrpSpPr/>
          <p:nvPr/>
        </p:nvGrpSpPr>
        <p:grpSpPr>
          <a:xfrm>
            <a:off x="4636712" y="1392440"/>
            <a:ext cx="4130875" cy="3113762"/>
            <a:chOff x="4636712" y="1237984"/>
            <a:chExt cx="4130875" cy="3113762"/>
          </a:xfrm>
        </p:grpSpPr>
        <p:pic>
          <p:nvPicPr>
            <p:cNvPr id="112" name="Google Shape;112;p3"/>
            <p:cNvPicPr preferRelativeResize="0"/>
            <p:nvPr/>
          </p:nvPicPr>
          <p:blipFill rotWithShape="1">
            <a:blip r:embed="rId4">
              <a:alphaModFix/>
            </a:blip>
            <a:srcRect l="24700" t="42040" r="26198" b="35134"/>
            <a:stretch/>
          </p:blipFill>
          <p:spPr>
            <a:xfrm>
              <a:off x="4904242" y="3260018"/>
              <a:ext cx="3757844" cy="1091728"/>
            </a:xfrm>
            <a:prstGeom prst="rect">
              <a:avLst/>
            </a:prstGeom>
            <a:noFill/>
            <a:ln>
              <a:noFill/>
            </a:ln>
          </p:spPr>
        </p:pic>
        <p:pic>
          <p:nvPicPr>
            <p:cNvPr id="113" name="Google Shape;113;p3"/>
            <p:cNvPicPr preferRelativeResize="0"/>
            <p:nvPr/>
          </p:nvPicPr>
          <p:blipFill rotWithShape="1">
            <a:blip r:embed="rId5">
              <a:alphaModFix/>
            </a:blip>
            <a:srcRect l="21246" t="22970" r="24922" b="31651"/>
            <a:stretch/>
          </p:blipFill>
          <p:spPr>
            <a:xfrm>
              <a:off x="4636712" y="1237984"/>
              <a:ext cx="4130875" cy="2176493"/>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22"/>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Garamond"/>
              <a:buNone/>
            </a:pPr>
            <a:r>
              <a:rPr lang="en-US" sz="3600" b="0" strike="noStrike">
                <a:solidFill>
                  <a:srgbClr val="000000"/>
                </a:solidFill>
                <a:latin typeface="Lato Black"/>
                <a:ea typeface="Lato Black"/>
                <a:cs typeface="Lato Black"/>
                <a:sym typeface="Lato Black"/>
              </a:rPr>
              <a:t>Regresi Linier Variabel Jamak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23"/>
          <p:cNvSpPr/>
          <p:nvPr/>
        </p:nvSpPr>
        <p:spPr>
          <a:xfrm>
            <a:off x="311760" y="552960"/>
            <a:ext cx="8519760" cy="60732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Lato Black"/>
                <a:ea typeface="Lato Black"/>
                <a:cs typeface="Lato Black"/>
                <a:sym typeface="Lato Black"/>
              </a:rPr>
              <a:t>Contoh Regresi Linier Variabel Jamak</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2800" b="0" i="0" u="none" strike="noStrike" cap="none">
              <a:solidFill>
                <a:srgbClr val="000000"/>
              </a:solidFill>
              <a:latin typeface="Arial"/>
              <a:ea typeface="Arial"/>
              <a:cs typeface="Arial"/>
              <a:sym typeface="Arial"/>
            </a:endParaRPr>
          </a:p>
        </p:txBody>
      </p:sp>
      <p:sp>
        <p:nvSpPr>
          <p:cNvPr id="567" name="Google Shape;567;p123"/>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Efektivitas variabel-variabel bebas terhadap prediksi</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Apakah kegelisahan, kehadiran dosen, dan jenis kelamin mempunyai efek pada kinerja ujian mahasiswa?</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 </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Lato"/>
                <a:ea typeface="Lato"/>
                <a:cs typeface="Lato"/>
                <a:sym typeface="Lato"/>
              </a:rPr>
              <a:t>Prediksi dampak perubahan</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Seberapa besar kenaikan/penurunan tekanan darah terhadap kenaikan/penurunan BMI dari pasien? </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24"/>
          <p:cNvSpPr/>
          <p:nvPr/>
        </p:nvSpPr>
        <p:spPr>
          <a:xfrm>
            <a:off x="311760" y="637200"/>
            <a:ext cx="8519760" cy="44604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Lato Black"/>
                <a:ea typeface="Lato Black"/>
                <a:cs typeface="Lato Black"/>
                <a:sym typeface="Lato Black"/>
              </a:rPr>
              <a:t>Prediksi Nilai Kontinu pada Regresi Linier Variabel Jamak</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pic>
        <p:nvPicPr>
          <p:cNvPr id="573" name="Google Shape;573;p124"/>
          <p:cNvPicPr preferRelativeResize="0"/>
          <p:nvPr/>
        </p:nvPicPr>
        <p:blipFill rotWithShape="1">
          <a:blip r:embed="rId3">
            <a:alphaModFix/>
          </a:blip>
          <a:srcRect/>
          <a:stretch/>
        </p:blipFill>
        <p:spPr>
          <a:xfrm>
            <a:off x="482400" y="1240560"/>
            <a:ext cx="3207960" cy="2525760"/>
          </a:xfrm>
          <a:prstGeom prst="rect">
            <a:avLst/>
          </a:prstGeom>
          <a:noFill/>
          <a:ln>
            <a:noFill/>
          </a:ln>
        </p:spPr>
      </p:pic>
      <p:pic>
        <p:nvPicPr>
          <p:cNvPr id="574" name="Google Shape;574;p124"/>
          <p:cNvPicPr preferRelativeResize="0"/>
          <p:nvPr/>
        </p:nvPicPr>
        <p:blipFill rotWithShape="1">
          <a:blip r:embed="rId4">
            <a:alphaModFix/>
          </a:blip>
          <a:srcRect/>
          <a:stretch/>
        </p:blipFill>
        <p:spPr>
          <a:xfrm>
            <a:off x="5365440" y="1410120"/>
            <a:ext cx="2795760" cy="1848600"/>
          </a:xfrm>
          <a:prstGeom prst="rect">
            <a:avLst/>
          </a:prstGeom>
          <a:noFill/>
          <a:ln>
            <a:noFill/>
          </a:ln>
        </p:spPr>
      </p:pic>
      <p:sp>
        <p:nvSpPr>
          <p:cNvPr id="575" name="Google Shape;575;p124"/>
          <p:cNvSpPr/>
          <p:nvPr/>
        </p:nvSpPr>
        <p:spPr>
          <a:xfrm>
            <a:off x="4163760" y="3533400"/>
            <a:ext cx="4685040" cy="1186920"/>
          </a:xfrm>
          <a:prstGeom prst="rect">
            <a:avLst/>
          </a:prstGeom>
          <a:noFill/>
          <a:ln>
            <a:noFill/>
          </a:ln>
        </p:spPr>
        <p:txBody>
          <a:bodyPr spcFirstLastPara="1" wrap="square" lIns="90000" tIns="45000" rIns="90000" bIns="45000" anchor="t" anchorCtr="0">
            <a:noAutofit/>
          </a:bodyPr>
          <a:lstStyle/>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Regresi linier variabel jamak menggunakan lebih dari satu variabel bebas antara lain ENGINESIZE, CYLINDERS, FUELCONSUMPTION_COMB</a:t>
            </a:r>
            <a:endParaRPr sz="1200" b="0" i="0" u="none" strike="noStrike" cap="none">
              <a:solidFill>
                <a:srgbClr val="000000"/>
              </a:solidFill>
              <a:latin typeface="Arial"/>
              <a:ea typeface="Arial"/>
              <a:cs typeface="Arial"/>
              <a:sym typeface="Arial"/>
            </a:endParaRPr>
          </a:p>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Untuk memprediksi nilai kontinu variabel tak bebas dalam hal ini CO2EMISSION sebagaimana ditunjukkan pada Gambar.</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25"/>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MSE Untuk Menunjukkan Error Pada Model</a:t>
            </a:r>
            <a:endParaRPr sz="2758" b="0" i="0" u="none" strike="noStrike" cap="none">
              <a:solidFill>
                <a:srgbClr val="000000"/>
              </a:solidFill>
              <a:latin typeface="Arial"/>
              <a:ea typeface="Arial"/>
              <a:cs typeface="Arial"/>
              <a:sym typeface="Arial"/>
            </a:endParaRPr>
          </a:p>
        </p:txBody>
      </p:sp>
      <p:pic>
        <p:nvPicPr>
          <p:cNvPr id="581" name="Google Shape;581;p125"/>
          <p:cNvPicPr preferRelativeResize="0"/>
          <p:nvPr/>
        </p:nvPicPr>
        <p:blipFill rotWithShape="1">
          <a:blip r:embed="rId3">
            <a:alphaModFix/>
          </a:blip>
          <a:srcRect/>
          <a:stretch/>
        </p:blipFill>
        <p:spPr>
          <a:xfrm>
            <a:off x="4839120" y="1521720"/>
            <a:ext cx="3472200" cy="2020680"/>
          </a:xfrm>
          <a:prstGeom prst="rect">
            <a:avLst/>
          </a:prstGeom>
          <a:noFill/>
          <a:ln>
            <a:noFill/>
          </a:ln>
        </p:spPr>
      </p:pic>
      <p:pic>
        <p:nvPicPr>
          <p:cNvPr id="582" name="Google Shape;582;p125"/>
          <p:cNvPicPr preferRelativeResize="0"/>
          <p:nvPr/>
        </p:nvPicPr>
        <p:blipFill rotWithShape="1">
          <a:blip r:embed="rId4">
            <a:alphaModFix/>
          </a:blip>
          <a:srcRect/>
          <a:stretch/>
        </p:blipFill>
        <p:spPr>
          <a:xfrm>
            <a:off x="807480" y="1521000"/>
            <a:ext cx="2504880" cy="2112480"/>
          </a:xfrm>
          <a:prstGeom prst="rect">
            <a:avLst/>
          </a:prstGeom>
          <a:noFill/>
          <a:ln>
            <a:noFill/>
          </a:ln>
        </p:spPr>
      </p:pic>
      <p:sp>
        <p:nvSpPr>
          <p:cNvPr id="583" name="Google Shape;583;p125"/>
          <p:cNvSpPr/>
          <p:nvPr/>
        </p:nvSpPr>
        <p:spPr>
          <a:xfrm>
            <a:off x="686520" y="3956400"/>
            <a:ext cx="7337160" cy="858600"/>
          </a:xfrm>
          <a:prstGeom prst="rect">
            <a:avLst/>
          </a:prstGeom>
          <a:noFill/>
          <a:ln>
            <a:noFill/>
          </a:ln>
        </p:spPr>
        <p:txBody>
          <a:bodyPr spcFirstLastPara="1" wrap="square" lIns="90000" tIns="45000" rIns="90000" bIns="45000" anchor="t" anchorCtr="0">
            <a:noAutofit/>
          </a:bodyPr>
          <a:lstStyle/>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Regresi linier variabel jamak menggunakan MSE sebagai metrik kesalahan</a:t>
            </a:r>
            <a:endParaRPr sz="1200" b="0" i="0" u="none" strike="noStrike" cap="none">
              <a:solidFill>
                <a:srgbClr val="000000"/>
              </a:solidFill>
              <a:latin typeface="Arial"/>
              <a:ea typeface="Arial"/>
              <a:cs typeface="Arial"/>
              <a:sym typeface="Arial"/>
            </a:endParaRPr>
          </a:p>
          <a:p>
            <a:pPr marL="216000" marR="0" lvl="0" indent="-215639" algn="l" rtl="0">
              <a:lnSpc>
                <a:spcPct val="100000"/>
              </a:lnSpc>
              <a:spcBef>
                <a:spcPts val="0"/>
              </a:spcBef>
              <a:spcAft>
                <a:spcPts val="0"/>
              </a:spcAft>
              <a:buClr>
                <a:srgbClr val="000000"/>
              </a:buClr>
              <a:buSzPts val="540"/>
              <a:buFont typeface="Noto Sans Symbols"/>
              <a:buChar char="●"/>
            </a:pPr>
            <a:r>
              <a:rPr lang="en-US" sz="1200" b="0" i="0" u="none" strike="noStrike" cap="none">
                <a:solidFill>
                  <a:srgbClr val="000000"/>
                </a:solidFill>
                <a:latin typeface="Lato"/>
                <a:ea typeface="Lato"/>
                <a:cs typeface="Lato"/>
                <a:sym typeface="Lato"/>
              </a:rPr>
              <a:t>MSE adalah selisih antara hasil prediksi dengan nilai aktual variabel tak bebas sebagaimana ditunjukkan pada Gambar 10.</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26"/>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Estimasi Parameter Regresi Linier Variabel Jamak</a:t>
            </a:r>
            <a:endParaRPr sz="2758" b="0" i="0" u="none" strike="noStrike" cap="none">
              <a:solidFill>
                <a:srgbClr val="000000"/>
              </a:solidFill>
              <a:latin typeface="Arial"/>
              <a:ea typeface="Arial"/>
              <a:cs typeface="Arial"/>
              <a:sym typeface="Arial"/>
            </a:endParaRPr>
          </a:p>
        </p:txBody>
      </p:sp>
      <p:sp>
        <p:nvSpPr>
          <p:cNvPr id="589" name="Google Shape;589;p126"/>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114480" marR="0" lvl="0" indent="0" algn="l" rtl="0">
              <a:lnSpc>
                <a:spcPct val="115000"/>
              </a:lnSpc>
              <a:spcBef>
                <a:spcPts val="0"/>
              </a:spcBef>
              <a:spcAft>
                <a:spcPts val="0"/>
              </a:spcAft>
              <a:buNone/>
            </a:pPr>
            <a:r>
              <a:rPr lang="en-US" sz="1800" b="0" i="0" u="none" strike="noStrike" cap="none">
                <a:solidFill>
                  <a:srgbClr val="000000"/>
                </a:solidFill>
                <a:latin typeface="Arial"/>
                <a:ea typeface="Arial"/>
                <a:cs typeface="Arial"/>
                <a:sym typeface="Arial"/>
              </a:rPr>
              <a:t>Cara-cara mengestimasi parameter </a:t>
            </a:r>
            <a:r>
              <a:rPr lang="en-US" sz="1800" b="0" i="1" u="none" strike="noStrike" cap="none">
                <a:solidFill>
                  <a:srgbClr val="000000"/>
                </a:solidFill>
                <a:latin typeface="Arial"/>
                <a:ea typeface="Arial"/>
                <a:cs typeface="Arial"/>
                <a:sym typeface="Arial"/>
              </a:rPr>
              <a:t>θ</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1" i="0" u="none" strike="noStrike" cap="none">
                <a:solidFill>
                  <a:srgbClr val="000000"/>
                </a:solidFill>
                <a:latin typeface="Arial"/>
                <a:ea typeface="Arial"/>
                <a:cs typeface="Arial"/>
                <a:sym typeface="Arial"/>
              </a:rPr>
              <a:t>Least Squares</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Arial"/>
                <a:ea typeface="Arial"/>
                <a:cs typeface="Arial"/>
                <a:sym typeface="Arial"/>
              </a:rPr>
              <a:t> - Operasi aljabar linier</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Arial"/>
                <a:ea typeface="Arial"/>
                <a:cs typeface="Arial"/>
                <a:sym typeface="Arial"/>
              </a:rPr>
              <a:t> - Perlu waktu yang lama untuk dataset yang besar (lebih dari 10000 baris)</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1" i="0" u="none" strike="noStrike" cap="none">
                <a:solidFill>
                  <a:srgbClr val="000000"/>
                </a:solidFill>
                <a:latin typeface="Arial"/>
                <a:ea typeface="Arial"/>
                <a:cs typeface="Arial"/>
                <a:sym typeface="Arial"/>
              </a:rPr>
              <a:t>Algoritma optimisasi</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Arial"/>
                <a:ea typeface="Arial"/>
                <a:cs typeface="Arial"/>
                <a:sym typeface="Arial"/>
              </a:rPr>
              <a:t> - Gradient Descent</a:t>
            </a:r>
            <a:endParaRPr sz="1800" b="0" i="0" u="none" strike="noStrike" cap="none">
              <a:solidFill>
                <a:srgbClr val="000000"/>
              </a:solidFill>
              <a:latin typeface="Arial"/>
              <a:ea typeface="Arial"/>
              <a:cs typeface="Arial"/>
              <a:sym typeface="Arial"/>
            </a:endParaRPr>
          </a:p>
          <a:p>
            <a:pPr marL="114480" marR="0" lvl="0" indent="0" algn="l" rtl="0">
              <a:lnSpc>
                <a:spcPct val="115000"/>
              </a:lnSpc>
              <a:spcBef>
                <a:spcPts val="0"/>
              </a:spcBef>
              <a:spcAft>
                <a:spcPts val="0"/>
              </a:spcAft>
              <a:buNone/>
            </a:pPr>
            <a:r>
              <a:rPr lang="en-US" sz="1800" b="0" i="0" u="none" strike="noStrike" cap="none">
                <a:solidFill>
                  <a:srgbClr val="000000"/>
                </a:solidFill>
                <a:latin typeface="Arial"/>
                <a:ea typeface="Arial"/>
                <a:cs typeface="Arial"/>
                <a:sym typeface="Arial"/>
              </a:rPr>
              <a:t> - Metode yang sesuai apabila dataset sangat besar</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7"/>
          <p:cNvSpPr/>
          <p:nvPr/>
        </p:nvSpPr>
        <p:spPr>
          <a:xfrm>
            <a:off x="311760" y="444960"/>
            <a:ext cx="8519760" cy="572040"/>
          </a:xfrm>
          <a:prstGeom prst="rect">
            <a:avLst/>
          </a:prstGeom>
          <a:noFill/>
          <a:ln>
            <a:noFill/>
          </a:ln>
        </p:spPr>
        <p:txBody>
          <a:bodyPr spcFirstLastPara="1" wrap="square" lIns="90000" tIns="91425" rIns="90000" bIns="91425" anchor="t" anchorCtr="0">
            <a:normAutofit fontScale="92500"/>
          </a:bodyPr>
          <a:lstStyle/>
          <a:p>
            <a:pPr marL="0" marR="0" lvl="0" indent="0" algn="ctr" rtl="0">
              <a:lnSpc>
                <a:spcPct val="90000"/>
              </a:lnSpc>
              <a:spcBef>
                <a:spcPts val="0"/>
              </a:spcBef>
              <a:spcAft>
                <a:spcPts val="0"/>
              </a:spcAft>
              <a:buNone/>
            </a:pPr>
            <a:r>
              <a:rPr lang="en-US" sz="2730" b="0" i="0" u="none" strike="noStrike" cap="none">
                <a:solidFill>
                  <a:srgbClr val="000000"/>
                </a:solidFill>
                <a:latin typeface="Lato Black"/>
                <a:ea typeface="Lato Black"/>
                <a:cs typeface="Lato Black"/>
                <a:sym typeface="Lato Black"/>
              </a:rPr>
              <a:t>Prediksi Menggunakan Regresi Linier Variabel Jamak</a:t>
            </a:r>
            <a:endParaRPr sz="2730" b="0" i="0" u="none" strike="noStrike" cap="none">
              <a:solidFill>
                <a:srgbClr val="000000"/>
              </a:solidFill>
              <a:latin typeface="Arial"/>
              <a:ea typeface="Arial"/>
              <a:cs typeface="Arial"/>
              <a:sym typeface="Arial"/>
            </a:endParaRPr>
          </a:p>
        </p:txBody>
      </p:sp>
      <p:pic>
        <p:nvPicPr>
          <p:cNvPr id="595" name="Google Shape;595;p127"/>
          <p:cNvPicPr preferRelativeResize="0"/>
          <p:nvPr/>
        </p:nvPicPr>
        <p:blipFill rotWithShape="1">
          <a:blip r:embed="rId3">
            <a:alphaModFix/>
          </a:blip>
          <a:srcRect/>
          <a:stretch/>
        </p:blipFill>
        <p:spPr>
          <a:xfrm>
            <a:off x="860400" y="945000"/>
            <a:ext cx="6559560" cy="2587680"/>
          </a:xfrm>
          <a:prstGeom prst="rect">
            <a:avLst/>
          </a:prstGeom>
          <a:noFill/>
          <a:ln>
            <a:noFill/>
          </a:ln>
        </p:spPr>
      </p:pic>
      <p:sp>
        <p:nvSpPr>
          <p:cNvPr id="596" name="Google Shape;596;p127"/>
          <p:cNvSpPr/>
          <p:nvPr/>
        </p:nvSpPr>
        <p:spPr>
          <a:xfrm>
            <a:off x="549000" y="3895560"/>
            <a:ext cx="8042760" cy="639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Lato"/>
                <a:ea typeface="Lato"/>
                <a:cs typeface="Lato"/>
                <a:sym typeface="Lato"/>
              </a:rPr>
              <a:t>Gambar menunjukkan bagaimana prediksi nilai  numerik CO2EMISSIONS berdasarkan variabel bebas jamak yaitu ENGINESIZE = 2,4 serta CYLINDERS = 4 dan FUELCONSUMPTION = 9,2 dengan hasil prediksi = 214,1 menggunakan parameter terbaik yang sudah didapatkan dari data latih.</a:t>
            </a:r>
            <a:endParaRPr sz="1200" b="0" i="0" u="none" strike="noStrike" cap="none">
              <a:solidFill>
                <a:srgbClr val="000000"/>
              </a:solidFill>
              <a:latin typeface="Arial"/>
              <a:ea typeface="Arial"/>
              <a:cs typeface="Arial"/>
              <a:sym typeface="Arial"/>
            </a:endParaRPr>
          </a:p>
        </p:txBody>
      </p:sp>
      <p:sp>
        <p:nvSpPr>
          <p:cNvPr id="597" name="Google Shape;597;p127"/>
          <p:cNvSpPr/>
          <p:nvPr/>
        </p:nvSpPr>
        <p:spPr>
          <a:xfrm>
            <a:off x="1190520" y="1206000"/>
            <a:ext cx="599040" cy="2495880"/>
          </a:xfrm>
          <a:prstGeom prst="rect">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27"/>
          <p:cNvSpPr/>
          <p:nvPr/>
        </p:nvSpPr>
        <p:spPr>
          <a:xfrm>
            <a:off x="1843560" y="1213920"/>
            <a:ext cx="599040" cy="2495880"/>
          </a:xfrm>
          <a:prstGeom prst="rect">
            <a:avLst/>
          </a:prstGeom>
          <a:noFill/>
          <a:ln w="190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27"/>
          <p:cNvSpPr/>
          <p:nvPr/>
        </p:nvSpPr>
        <p:spPr>
          <a:xfrm>
            <a:off x="3748680" y="1244520"/>
            <a:ext cx="836640" cy="2495880"/>
          </a:xfrm>
          <a:prstGeom prst="rect">
            <a:avLst/>
          </a:prstGeom>
          <a:noFill/>
          <a:ln w="19075" cap="flat" cmpd="sng">
            <a:solidFill>
              <a:srgbClr val="00A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0339c543b5_0_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pic>
        <p:nvPicPr>
          <p:cNvPr id="606" name="Google Shape;606;g10339c543b5_0_9"/>
          <p:cNvPicPr preferRelativeResize="0"/>
          <p:nvPr/>
        </p:nvPicPr>
        <p:blipFill>
          <a:blip r:embed="rId3">
            <a:alphaModFix/>
          </a:blip>
          <a:stretch>
            <a:fillRect/>
          </a:stretch>
        </p:blipFill>
        <p:spPr>
          <a:xfrm>
            <a:off x="311700" y="2407050"/>
            <a:ext cx="7379351" cy="2264801"/>
          </a:xfrm>
          <a:prstGeom prst="rect">
            <a:avLst/>
          </a:prstGeom>
          <a:noFill/>
          <a:ln>
            <a:noFill/>
          </a:ln>
        </p:spPr>
      </p:pic>
      <p:cxnSp>
        <p:nvCxnSpPr>
          <p:cNvPr id="607" name="Google Shape;607;g10339c543b5_0_9"/>
          <p:cNvCxnSpPr/>
          <p:nvPr/>
        </p:nvCxnSpPr>
        <p:spPr>
          <a:xfrm>
            <a:off x="3310350" y="26919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08" name="Google Shape;608;g10339c543b5_0_9"/>
          <p:cNvSpPr/>
          <p:nvPr/>
        </p:nvSpPr>
        <p:spPr>
          <a:xfrm>
            <a:off x="4093477" y="2571750"/>
            <a:ext cx="1067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Load data</a:t>
            </a:r>
            <a:endParaRPr sz="1000"/>
          </a:p>
        </p:txBody>
      </p:sp>
      <p:cxnSp>
        <p:nvCxnSpPr>
          <p:cNvPr id="609" name="Google Shape;609;g10339c543b5_0_9"/>
          <p:cNvCxnSpPr/>
          <p:nvPr/>
        </p:nvCxnSpPr>
        <p:spPr>
          <a:xfrm>
            <a:off x="7114975" y="39477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10" name="Google Shape;610;g10339c543b5_0_9"/>
          <p:cNvSpPr/>
          <p:nvPr/>
        </p:nvSpPr>
        <p:spPr>
          <a:xfrm>
            <a:off x="7898102" y="3827550"/>
            <a:ext cx="1067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Output</a:t>
            </a:r>
            <a:endParaRPr sz="1000"/>
          </a:p>
        </p:txBody>
      </p:sp>
      <p:pic>
        <p:nvPicPr>
          <p:cNvPr id="611" name="Google Shape;611;g10339c543b5_0_9"/>
          <p:cNvPicPr preferRelativeResize="0"/>
          <p:nvPr/>
        </p:nvPicPr>
        <p:blipFill>
          <a:blip r:embed="rId4">
            <a:alphaModFix/>
          </a:blip>
          <a:stretch>
            <a:fillRect/>
          </a:stretch>
        </p:blipFill>
        <p:spPr>
          <a:xfrm>
            <a:off x="311700" y="1108500"/>
            <a:ext cx="3263575" cy="1103350"/>
          </a:xfrm>
          <a:prstGeom prst="rect">
            <a:avLst/>
          </a:prstGeom>
          <a:noFill/>
          <a:ln>
            <a:noFill/>
          </a:ln>
        </p:spPr>
      </p:pic>
      <p:cxnSp>
        <p:nvCxnSpPr>
          <p:cNvPr id="612" name="Google Shape;612;g10339c543b5_0_9"/>
          <p:cNvCxnSpPr/>
          <p:nvPr/>
        </p:nvCxnSpPr>
        <p:spPr>
          <a:xfrm>
            <a:off x="3858438" y="16162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13" name="Google Shape;613;g10339c543b5_0_9"/>
          <p:cNvSpPr/>
          <p:nvPr/>
        </p:nvSpPr>
        <p:spPr>
          <a:xfrm>
            <a:off x="4641564" y="1496050"/>
            <a:ext cx="1067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Import library</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10339c543b5_0_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pic>
        <p:nvPicPr>
          <p:cNvPr id="620" name="Google Shape;620;g10339c543b5_0_36"/>
          <p:cNvPicPr preferRelativeResize="0"/>
          <p:nvPr/>
        </p:nvPicPr>
        <p:blipFill>
          <a:blip r:embed="rId3">
            <a:alphaModFix/>
          </a:blip>
          <a:stretch>
            <a:fillRect/>
          </a:stretch>
        </p:blipFill>
        <p:spPr>
          <a:xfrm>
            <a:off x="311700" y="1161225"/>
            <a:ext cx="6255602" cy="1915626"/>
          </a:xfrm>
          <a:prstGeom prst="rect">
            <a:avLst/>
          </a:prstGeom>
          <a:noFill/>
          <a:ln>
            <a:noFill/>
          </a:ln>
        </p:spPr>
      </p:pic>
      <p:cxnSp>
        <p:nvCxnSpPr>
          <p:cNvPr id="621" name="Google Shape;621;g10339c543b5_0_36"/>
          <p:cNvCxnSpPr/>
          <p:nvPr/>
        </p:nvCxnSpPr>
        <p:spPr>
          <a:xfrm>
            <a:off x="1308125" y="12414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22" name="Google Shape;622;g10339c543b5_0_36"/>
          <p:cNvSpPr/>
          <p:nvPr/>
        </p:nvSpPr>
        <p:spPr>
          <a:xfrm>
            <a:off x="2091250" y="1121250"/>
            <a:ext cx="1334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cek statistika dasar</a:t>
            </a:r>
            <a:endParaRPr sz="1000"/>
          </a:p>
        </p:txBody>
      </p:sp>
      <p:cxnSp>
        <p:nvCxnSpPr>
          <p:cNvPr id="623" name="Google Shape;623;g10339c543b5_0_36"/>
          <p:cNvCxnSpPr/>
          <p:nvPr/>
        </p:nvCxnSpPr>
        <p:spPr>
          <a:xfrm>
            <a:off x="6666325" y="2119063"/>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24" name="Google Shape;624;g10339c543b5_0_36"/>
          <p:cNvSpPr/>
          <p:nvPr/>
        </p:nvSpPr>
        <p:spPr>
          <a:xfrm>
            <a:off x="7449452" y="1998888"/>
            <a:ext cx="1067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output</a:t>
            </a:r>
            <a:endParaRPr sz="1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0339c543b5_0_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pic>
        <p:nvPicPr>
          <p:cNvPr id="631" name="Google Shape;631;g10339c543b5_0_60"/>
          <p:cNvPicPr preferRelativeResize="0"/>
          <p:nvPr/>
        </p:nvPicPr>
        <p:blipFill>
          <a:blip r:embed="rId3">
            <a:alphaModFix/>
          </a:blip>
          <a:stretch>
            <a:fillRect/>
          </a:stretch>
        </p:blipFill>
        <p:spPr>
          <a:xfrm>
            <a:off x="311700" y="1308125"/>
            <a:ext cx="5359424" cy="3125625"/>
          </a:xfrm>
          <a:prstGeom prst="rect">
            <a:avLst/>
          </a:prstGeom>
          <a:noFill/>
          <a:ln>
            <a:noFill/>
          </a:ln>
        </p:spPr>
      </p:pic>
      <p:cxnSp>
        <p:nvCxnSpPr>
          <p:cNvPr id="632" name="Google Shape;632;g10339c543b5_0_60"/>
          <p:cNvCxnSpPr/>
          <p:nvPr/>
        </p:nvCxnSpPr>
        <p:spPr>
          <a:xfrm>
            <a:off x="5936625" y="1478338"/>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33" name="Google Shape;633;g10339c543b5_0_60"/>
          <p:cNvSpPr/>
          <p:nvPr/>
        </p:nvSpPr>
        <p:spPr>
          <a:xfrm>
            <a:off x="6719750" y="1358175"/>
            <a:ext cx="1760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seleksi data dan tampilkan </a:t>
            </a:r>
            <a:endParaRPr sz="1000"/>
          </a:p>
        </p:txBody>
      </p:sp>
      <p:cxnSp>
        <p:nvCxnSpPr>
          <p:cNvPr id="634" name="Google Shape;634;g10339c543b5_0_60"/>
          <p:cNvCxnSpPr/>
          <p:nvPr/>
        </p:nvCxnSpPr>
        <p:spPr>
          <a:xfrm>
            <a:off x="4633900" y="2870950"/>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35" name="Google Shape;635;g10339c543b5_0_60"/>
          <p:cNvSpPr/>
          <p:nvPr/>
        </p:nvSpPr>
        <p:spPr>
          <a:xfrm>
            <a:off x="5417027" y="2750775"/>
            <a:ext cx="1067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output</a:t>
            </a:r>
            <a:endParaRPr sz="1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10339c543b5_0_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pic>
        <p:nvPicPr>
          <p:cNvPr id="642" name="Google Shape;642;g10339c543b5_0_23"/>
          <p:cNvPicPr preferRelativeResize="0"/>
          <p:nvPr/>
        </p:nvPicPr>
        <p:blipFill>
          <a:blip r:embed="rId3">
            <a:alphaModFix/>
          </a:blip>
          <a:stretch>
            <a:fillRect/>
          </a:stretch>
        </p:blipFill>
        <p:spPr>
          <a:xfrm>
            <a:off x="311700" y="1134550"/>
            <a:ext cx="5810826" cy="2967799"/>
          </a:xfrm>
          <a:prstGeom prst="rect">
            <a:avLst/>
          </a:prstGeom>
          <a:noFill/>
          <a:ln>
            <a:noFill/>
          </a:ln>
        </p:spPr>
      </p:pic>
      <p:cxnSp>
        <p:nvCxnSpPr>
          <p:cNvPr id="643" name="Google Shape;643;g10339c543b5_0_23"/>
          <p:cNvCxnSpPr/>
          <p:nvPr/>
        </p:nvCxnSpPr>
        <p:spPr>
          <a:xfrm>
            <a:off x="4633900" y="2870950"/>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44" name="Google Shape;644;g10339c543b5_0_23"/>
          <p:cNvSpPr/>
          <p:nvPr/>
        </p:nvSpPr>
        <p:spPr>
          <a:xfrm>
            <a:off x="5417027" y="2750775"/>
            <a:ext cx="10677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output</a:t>
            </a:r>
            <a:endParaRPr sz="1000"/>
          </a:p>
        </p:txBody>
      </p:sp>
      <p:cxnSp>
        <p:nvCxnSpPr>
          <p:cNvPr id="645" name="Google Shape;645;g10339c543b5_0_23"/>
          <p:cNvCxnSpPr/>
          <p:nvPr/>
        </p:nvCxnSpPr>
        <p:spPr>
          <a:xfrm>
            <a:off x="6423675" y="1415958"/>
            <a:ext cx="632700" cy="0"/>
          </a:xfrm>
          <a:prstGeom prst="straightConnector1">
            <a:avLst/>
          </a:prstGeom>
          <a:noFill/>
          <a:ln w="28575" cap="flat" cmpd="sng">
            <a:solidFill>
              <a:srgbClr val="1EA4B2"/>
            </a:solidFill>
            <a:prstDash val="solid"/>
            <a:round/>
            <a:headEnd type="none" w="med" len="med"/>
            <a:tailEnd type="triangle" w="med" len="med"/>
          </a:ln>
        </p:spPr>
      </p:cxnSp>
      <p:sp>
        <p:nvSpPr>
          <p:cNvPr id="646" name="Google Shape;646;g10339c543b5_0_23"/>
          <p:cNvSpPr/>
          <p:nvPr/>
        </p:nvSpPr>
        <p:spPr>
          <a:xfrm>
            <a:off x="7327830" y="1185700"/>
            <a:ext cx="1232700" cy="4605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visualisasi data yang telah di seleksi</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i="0" u="none" strike="noStrike" cap="none">
                <a:solidFill>
                  <a:srgbClr val="0F3570"/>
                </a:solidFill>
                <a:latin typeface="Overlock"/>
                <a:ea typeface="Overlock"/>
                <a:cs typeface="Overlock"/>
                <a:sym typeface="Overlock"/>
              </a:rPr>
              <a:t>Course Definition</a:t>
            </a:r>
            <a:endParaRPr/>
          </a:p>
        </p:txBody>
      </p:sp>
      <p:sp>
        <p:nvSpPr>
          <p:cNvPr id="119" name="Google Shape;119;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F3570"/>
              </a:buClr>
              <a:buSzPts val="1800"/>
              <a:buChar char="●"/>
            </a:pPr>
            <a:r>
              <a:rPr lang="en-US" sz="2000" b="0" i="0" u="none" strike="noStrike" cap="none">
                <a:solidFill>
                  <a:srgbClr val="0F3570"/>
                </a:solidFill>
                <a:latin typeface="Overlock"/>
                <a:ea typeface="Overlock"/>
                <a:cs typeface="Overlock"/>
                <a:sym typeface="Overlock"/>
              </a:rPr>
              <a:t>Modul ini adalah bagian pertama dari Membangun Model</a:t>
            </a:r>
            <a:endParaRPr/>
          </a:p>
          <a:p>
            <a:pPr marL="457200" lvl="0" indent="-342900" algn="l" rtl="0">
              <a:lnSpc>
                <a:spcPct val="115000"/>
              </a:lnSpc>
              <a:spcBef>
                <a:spcPts val="0"/>
              </a:spcBef>
              <a:spcAft>
                <a:spcPts val="0"/>
              </a:spcAft>
              <a:buClr>
                <a:srgbClr val="0F3570"/>
              </a:buClr>
              <a:buSzPts val="1800"/>
              <a:buChar char="●"/>
            </a:pPr>
            <a:r>
              <a:rPr lang="en-US" sz="2000" b="0" i="0" u="none" strike="noStrike" cap="none">
                <a:solidFill>
                  <a:srgbClr val="0F3570"/>
                </a:solidFill>
                <a:latin typeface="Overlock"/>
                <a:ea typeface="Overlock"/>
                <a:cs typeface="Overlock"/>
                <a:sym typeface="Overlock"/>
              </a:rPr>
              <a:t>Membangun Model yang dibahas adalah:</a:t>
            </a:r>
            <a:endParaRPr/>
          </a:p>
          <a:p>
            <a:pPr marL="914400" lvl="1" indent="-317500" algn="l" rtl="0">
              <a:lnSpc>
                <a:spcPct val="115000"/>
              </a:lnSpc>
              <a:spcBef>
                <a:spcPts val="0"/>
              </a:spcBef>
              <a:spcAft>
                <a:spcPts val="0"/>
              </a:spcAft>
              <a:buClr>
                <a:srgbClr val="0F3570"/>
              </a:buClr>
              <a:buSzPts val="1400"/>
              <a:buChar char="○"/>
            </a:pPr>
            <a:r>
              <a:rPr lang="en-US" sz="1555" b="0" i="0" u="none" strike="noStrike" cap="none">
                <a:solidFill>
                  <a:srgbClr val="0F3570"/>
                </a:solidFill>
                <a:latin typeface="Overlock"/>
                <a:ea typeface="Overlock"/>
                <a:cs typeface="Overlock"/>
                <a:sym typeface="Overlock"/>
              </a:rPr>
              <a:t>Merancang Skenario Model</a:t>
            </a:r>
            <a:endParaRPr/>
          </a:p>
          <a:p>
            <a:pPr marL="914400" lvl="1" indent="-317500" algn="l" rtl="0">
              <a:lnSpc>
                <a:spcPct val="115000"/>
              </a:lnSpc>
              <a:spcBef>
                <a:spcPts val="0"/>
              </a:spcBef>
              <a:spcAft>
                <a:spcPts val="0"/>
              </a:spcAft>
              <a:buClr>
                <a:srgbClr val="0F3570"/>
              </a:buClr>
              <a:buSzPts val="1400"/>
              <a:buChar char="○"/>
            </a:pPr>
            <a:r>
              <a:rPr lang="en-US" sz="1555" b="0" i="0" u="none" strike="noStrike" cap="none">
                <a:solidFill>
                  <a:srgbClr val="0F3570"/>
                </a:solidFill>
                <a:latin typeface="Overlock"/>
                <a:ea typeface="Overlock"/>
                <a:cs typeface="Overlock"/>
                <a:sym typeface="Overlock"/>
              </a:rPr>
              <a:t>Membangun Model </a:t>
            </a:r>
            <a:r>
              <a:rPr lang="en-US" sz="1555">
                <a:solidFill>
                  <a:srgbClr val="0F3570"/>
                </a:solidFill>
                <a:latin typeface="Overlock"/>
                <a:ea typeface="Overlock"/>
                <a:cs typeface="Overlock"/>
                <a:sym typeface="Overlock"/>
              </a:rPr>
              <a:t>dengan regresi linier</a:t>
            </a:r>
            <a:endParaRPr sz="1555" b="0" i="0" u="none" strike="noStrike" cap="none">
              <a:solidFill>
                <a:srgbClr val="0F3570"/>
              </a:solidFill>
              <a:latin typeface="Overlock"/>
              <a:ea typeface="Overlock"/>
              <a:cs typeface="Overlock"/>
              <a:sym typeface="Overlock"/>
            </a:endParaRPr>
          </a:p>
          <a:p>
            <a:pPr marL="457200" lvl="0" indent="-342900" algn="l" rtl="0">
              <a:lnSpc>
                <a:spcPct val="115000"/>
              </a:lnSpc>
              <a:spcBef>
                <a:spcPts val="0"/>
              </a:spcBef>
              <a:spcAft>
                <a:spcPts val="0"/>
              </a:spcAft>
              <a:buClr>
                <a:srgbClr val="0F3570"/>
              </a:buClr>
              <a:buSzPts val="1800"/>
              <a:buChar char="●"/>
            </a:pPr>
            <a:r>
              <a:rPr lang="en-US" sz="1995" b="0" i="0" u="none" strike="noStrike" cap="none">
                <a:solidFill>
                  <a:srgbClr val="0F3570"/>
                </a:solidFill>
                <a:latin typeface="Overlock"/>
                <a:ea typeface="Overlock"/>
                <a:cs typeface="Overlock"/>
                <a:sym typeface="Overlock"/>
              </a:rPr>
              <a:t>Terdapat beberapa algoritma yang akan dibahas</a:t>
            </a:r>
            <a:endParaRPr/>
          </a:p>
          <a:p>
            <a:pPr marL="457200" lvl="0" indent="-342900" algn="l" rtl="0">
              <a:lnSpc>
                <a:spcPct val="115000"/>
              </a:lnSpc>
              <a:spcBef>
                <a:spcPts val="0"/>
              </a:spcBef>
              <a:spcAft>
                <a:spcPts val="0"/>
              </a:spcAft>
              <a:buClr>
                <a:srgbClr val="0F3570"/>
              </a:buClr>
              <a:buSzPts val="1800"/>
              <a:buChar char="●"/>
            </a:pPr>
            <a:r>
              <a:rPr lang="en-US" sz="1995">
                <a:solidFill>
                  <a:srgbClr val="0F3570"/>
                </a:solidFill>
                <a:latin typeface="Overlock"/>
                <a:ea typeface="Overlock"/>
                <a:cs typeface="Overlock"/>
                <a:sym typeface="Overlock"/>
              </a:rPr>
              <a:t>Pembangunan model menggunakan library </a:t>
            </a:r>
            <a:endParaRPr sz="1995" b="0" i="0" u="none" strike="noStrike" cap="none">
              <a:solidFill>
                <a:srgbClr val="0F3570"/>
              </a:solidFill>
              <a:latin typeface="Overlock"/>
              <a:ea typeface="Overlock"/>
              <a:cs typeface="Overlock"/>
              <a:sym typeface="Overlock"/>
            </a:endParaRPr>
          </a:p>
          <a:p>
            <a:pPr marL="457200" lvl="0" indent="-342900" algn="l" rtl="0">
              <a:lnSpc>
                <a:spcPct val="115000"/>
              </a:lnSpc>
              <a:spcBef>
                <a:spcPts val="0"/>
              </a:spcBef>
              <a:spcAft>
                <a:spcPts val="0"/>
              </a:spcAft>
              <a:buClr>
                <a:srgbClr val="0F3570"/>
              </a:buClr>
              <a:buSzPts val="1800"/>
              <a:buChar char="●"/>
            </a:pPr>
            <a:r>
              <a:rPr lang="en-US" sz="1995" b="0" i="0" u="none" strike="noStrike" cap="none">
                <a:solidFill>
                  <a:srgbClr val="0F3570"/>
                </a:solidFill>
                <a:latin typeface="Overlock"/>
                <a:ea typeface="Overlock"/>
                <a:cs typeface="Overlock"/>
                <a:sym typeface="Overlock"/>
              </a:rPr>
              <a:t>Modul ini akan dilanjutkan dengan pembahasan pembangunan model </a:t>
            </a:r>
            <a:r>
              <a:rPr lang="en-US" sz="1995">
                <a:solidFill>
                  <a:srgbClr val="0F3570"/>
                </a:solidFill>
                <a:latin typeface="Overlock"/>
                <a:ea typeface="Overlock"/>
                <a:cs typeface="Overlock"/>
                <a:sym typeface="Overlock"/>
              </a:rPr>
              <a:t>dengan menggunakan model supervised dan unsupervised lainnya</a:t>
            </a:r>
            <a:r>
              <a:rPr lang="en-US" sz="1995" b="0" i="0" u="none" strike="noStrike" cap="none">
                <a:solidFill>
                  <a:srgbClr val="0F3570"/>
                </a:solidFill>
                <a:latin typeface="Overlock"/>
                <a:ea typeface="Overlock"/>
                <a:cs typeface="Overlock"/>
                <a:sym typeface="Overlock"/>
              </a:rPr>
              <a:t>.</a:t>
            </a:r>
            <a:endParaRPr sz="1995" b="0" i="0" u="none" strike="noStrike" cap="none">
              <a:solidFill>
                <a:srgbClr val="0F3570"/>
              </a:solidFill>
              <a:latin typeface="Overlock"/>
              <a:ea typeface="Overlock"/>
              <a:cs typeface="Overlock"/>
              <a:sym typeface="Overlock"/>
            </a:endParaRPr>
          </a:p>
        </p:txBody>
      </p:sp>
      <p:sp>
        <p:nvSpPr>
          <p:cNvPr id="120" name="Google Shape;12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0339c543b5_0_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pic>
        <p:nvPicPr>
          <p:cNvPr id="653" name="Google Shape;653;g10339c543b5_0_81"/>
          <p:cNvPicPr preferRelativeResize="0"/>
          <p:nvPr/>
        </p:nvPicPr>
        <p:blipFill rotWithShape="1">
          <a:blip r:embed="rId3">
            <a:alphaModFix/>
          </a:blip>
          <a:srcRect l="2150" r="-2149"/>
          <a:stretch/>
        </p:blipFill>
        <p:spPr>
          <a:xfrm>
            <a:off x="311700" y="1325925"/>
            <a:ext cx="4217874" cy="2437151"/>
          </a:xfrm>
          <a:prstGeom prst="rect">
            <a:avLst/>
          </a:prstGeom>
          <a:noFill/>
          <a:ln>
            <a:noFill/>
          </a:ln>
        </p:spPr>
      </p:pic>
      <p:pic>
        <p:nvPicPr>
          <p:cNvPr id="654" name="Google Shape;654;g10339c543b5_0_81"/>
          <p:cNvPicPr preferRelativeResize="0"/>
          <p:nvPr/>
        </p:nvPicPr>
        <p:blipFill>
          <a:blip r:embed="rId4">
            <a:alphaModFix/>
          </a:blip>
          <a:stretch>
            <a:fillRect/>
          </a:stretch>
        </p:blipFill>
        <p:spPr>
          <a:xfrm>
            <a:off x="4931150" y="1325925"/>
            <a:ext cx="3582805" cy="2437149"/>
          </a:xfrm>
          <a:prstGeom prst="rect">
            <a:avLst/>
          </a:prstGeom>
          <a:noFill/>
          <a:ln>
            <a:noFill/>
          </a:ln>
        </p:spPr>
      </p:pic>
      <p:sp>
        <p:nvSpPr>
          <p:cNvPr id="655" name="Google Shape;655;g10339c543b5_0_81"/>
          <p:cNvSpPr txBox="1"/>
          <p:nvPr/>
        </p:nvSpPr>
        <p:spPr>
          <a:xfrm>
            <a:off x="1499638" y="3888775"/>
            <a:ext cx="1842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Corbel"/>
                <a:ea typeface="Corbel"/>
                <a:cs typeface="Corbel"/>
                <a:sym typeface="Corbel"/>
              </a:rPr>
              <a:t>Fuel Consumption vs Emssion</a:t>
            </a:r>
            <a:endParaRPr sz="1000">
              <a:latin typeface="Corbel"/>
              <a:ea typeface="Corbel"/>
              <a:cs typeface="Corbel"/>
              <a:sym typeface="Corbel"/>
            </a:endParaRPr>
          </a:p>
        </p:txBody>
      </p:sp>
      <p:sp>
        <p:nvSpPr>
          <p:cNvPr id="656" name="Google Shape;656;g10339c543b5_0_81"/>
          <p:cNvSpPr txBox="1"/>
          <p:nvPr/>
        </p:nvSpPr>
        <p:spPr>
          <a:xfrm>
            <a:off x="5801538" y="3888775"/>
            <a:ext cx="1842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Corbel"/>
                <a:ea typeface="Corbel"/>
                <a:cs typeface="Corbel"/>
                <a:sym typeface="Corbel"/>
              </a:rPr>
              <a:t>Engine size  vs Emssion</a:t>
            </a:r>
            <a:endParaRPr sz="1000">
              <a:latin typeface="Corbel"/>
              <a:ea typeface="Corbel"/>
              <a:cs typeface="Corbel"/>
              <a:sym typeface="Corbe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0339c543b5_0_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sp>
        <p:nvSpPr>
          <p:cNvPr id="663" name="Google Shape;663;g10339c543b5_0_95"/>
          <p:cNvSpPr txBox="1"/>
          <p:nvPr/>
        </p:nvSpPr>
        <p:spPr>
          <a:xfrm>
            <a:off x="1466338" y="4116800"/>
            <a:ext cx="1842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Corbel"/>
                <a:ea typeface="Corbel"/>
                <a:cs typeface="Corbel"/>
                <a:sym typeface="Corbel"/>
              </a:rPr>
              <a:t>Cylinders vs Emssion</a:t>
            </a:r>
            <a:endParaRPr sz="1000">
              <a:latin typeface="Corbel"/>
              <a:ea typeface="Corbel"/>
              <a:cs typeface="Corbel"/>
              <a:sym typeface="Corbel"/>
            </a:endParaRPr>
          </a:p>
        </p:txBody>
      </p:sp>
      <p:pic>
        <p:nvPicPr>
          <p:cNvPr id="664" name="Google Shape;664;g10339c543b5_0_95"/>
          <p:cNvPicPr preferRelativeResize="0"/>
          <p:nvPr/>
        </p:nvPicPr>
        <p:blipFill>
          <a:blip r:embed="rId3">
            <a:alphaModFix/>
          </a:blip>
          <a:stretch>
            <a:fillRect/>
          </a:stretch>
        </p:blipFill>
        <p:spPr>
          <a:xfrm>
            <a:off x="311697" y="1249076"/>
            <a:ext cx="4151300" cy="28677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0339c543b5_0_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sp>
        <p:nvSpPr>
          <p:cNvPr id="671" name="Google Shape;671;g10339c543b5_0_105"/>
          <p:cNvSpPr txBox="1"/>
          <p:nvPr/>
        </p:nvSpPr>
        <p:spPr>
          <a:xfrm>
            <a:off x="1499638" y="3888775"/>
            <a:ext cx="1842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Corbel"/>
                <a:ea typeface="Corbel"/>
                <a:cs typeface="Corbel"/>
                <a:sym typeface="Corbel"/>
              </a:rPr>
              <a:t>Train Engine size vs Emission</a:t>
            </a:r>
            <a:endParaRPr sz="1000">
              <a:latin typeface="Corbel"/>
              <a:ea typeface="Corbel"/>
              <a:cs typeface="Corbel"/>
              <a:sym typeface="Corbel"/>
            </a:endParaRPr>
          </a:p>
        </p:txBody>
      </p:sp>
      <p:sp>
        <p:nvSpPr>
          <p:cNvPr id="672" name="Google Shape;672;g10339c543b5_0_105"/>
          <p:cNvSpPr txBox="1"/>
          <p:nvPr/>
        </p:nvSpPr>
        <p:spPr>
          <a:xfrm>
            <a:off x="5627712" y="3888775"/>
            <a:ext cx="2189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Corbel"/>
                <a:ea typeface="Corbel"/>
                <a:cs typeface="Corbel"/>
                <a:sym typeface="Corbel"/>
              </a:rPr>
              <a:t>Train Fuel Consumpion  vs Emission </a:t>
            </a:r>
            <a:endParaRPr sz="1000">
              <a:latin typeface="Corbel"/>
              <a:ea typeface="Corbel"/>
              <a:cs typeface="Corbel"/>
              <a:sym typeface="Corbel"/>
            </a:endParaRPr>
          </a:p>
        </p:txBody>
      </p:sp>
      <p:pic>
        <p:nvPicPr>
          <p:cNvPr id="673" name="Google Shape;673;g10339c543b5_0_105"/>
          <p:cNvPicPr preferRelativeResize="0"/>
          <p:nvPr/>
        </p:nvPicPr>
        <p:blipFill>
          <a:blip r:embed="rId3">
            <a:alphaModFix/>
          </a:blip>
          <a:stretch>
            <a:fillRect/>
          </a:stretch>
        </p:blipFill>
        <p:spPr>
          <a:xfrm>
            <a:off x="311700" y="1205725"/>
            <a:ext cx="4032680" cy="2566251"/>
          </a:xfrm>
          <a:prstGeom prst="rect">
            <a:avLst/>
          </a:prstGeom>
          <a:noFill/>
          <a:ln>
            <a:noFill/>
          </a:ln>
        </p:spPr>
      </p:pic>
      <p:pic>
        <p:nvPicPr>
          <p:cNvPr id="674" name="Google Shape;674;g10339c543b5_0_105"/>
          <p:cNvPicPr preferRelativeResize="0"/>
          <p:nvPr/>
        </p:nvPicPr>
        <p:blipFill>
          <a:blip r:embed="rId4">
            <a:alphaModFix/>
          </a:blip>
          <a:stretch>
            <a:fillRect/>
          </a:stretch>
        </p:blipFill>
        <p:spPr>
          <a:xfrm>
            <a:off x="4566813" y="1205725"/>
            <a:ext cx="4311482" cy="2373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10339c543b5_0_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sp>
        <p:nvSpPr>
          <p:cNvPr id="681" name="Google Shape;681;g10339c543b5_0_116"/>
          <p:cNvSpPr txBox="1"/>
          <p:nvPr/>
        </p:nvSpPr>
        <p:spPr>
          <a:xfrm>
            <a:off x="1499638" y="3888775"/>
            <a:ext cx="1842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Corbel"/>
                <a:ea typeface="Corbel"/>
                <a:cs typeface="Corbel"/>
                <a:sym typeface="Corbel"/>
              </a:rPr>
              <a:t>Train Cylinders vs Emission</a:t>
            </a:r>
            <a:endParaRPr sz="1000">
              <a:latin typeface="Corbel"/>
              <a:ea typeface="Corbel"/>
              <a:cs typeface="Corbel"/>
              <a:sym typeface="Corbel"/>
            </a:endParaRPr>
          </a:p>
        </p:txBody>
      </p:sp>
      <p:pic>
        <p:nvPicPr>
          <p:cNvPr id="682" name="Google Shape;682;g10339c543b5_0_116"/>
          <p:cNvPicPr preferRelativeResize="0"/>
          <p:nvPr/>
        </p:nvPicPr>
        <p:blipFill>
          <a:blip r:embed="rId3">
            <a:alphaModFix/>
          </a:blip>
          <a:stretch>
            <a:fillRect/>
          </a:stretch>
        </p:blipFill>
        <p:spPr>
          <a:xfrm>
            <a:off x="311700" y="1127899"/>
            <a:ext cx="4396682" cy="27608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10339c543b5_0_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pic>
        <p:nvPicPr>
          <p:cNvPr id="689" name="Google Shape;689;g10339c543b5_0_126"/>
          <p:cNvPicPr preferRelativeResize="0"/>
          <p:nvPr/>
        </p:nvPicPr>
        <p:blipFill>
          <a:blip r:embed="rId3">
            <a:alphaModFix/>
          </a:blip>
          <a:stretch>
            <a:fillRect/>
          </a:stretch>
        </p:blipFill>
        <p:spPr>
          <a:xfrm>
            <a:off x="311700" y="1105638"/>
            <a:ext cx="4948126" cy="2932225"/>
          </a:xfrm>
          <a:prstGeom prst="rect">
            <a:avLst/>
          </a:prstGeom>
          <a:noFill/>
          <a:ln>
            <a:noFill/>
          </a:ln>
        </p:spPr>
      </p:pic>
      <p:cxnSp>
        <p:nvCxnSpPr>
          <p:cNvPr id="690" name="Google Shape;690;g10339c543b5_0_126"/>
          <p:cNvCxnSpPr/>
          <p:nvPr/>
        </p:nvCxnSpPr>
        <p:spPr>
          <a:xfrm>
            <a:off x="5434775" y="17230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91" name="Google Shape;691;g10339c543b5_0_126"/>
          <p:cNvSpPr/>
          <p:nvPr/>
        </p:nvSpPr>
        <p:spPr>
          <a:xfrm>
            <a:off x="6217900" y="1602850"/>
            <a:ext cx="17910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Melakukan pemodelan</a:t>
            </a:r>
            <a:endParaRPr sz="1000"/>
          </a:p>
        </p:txBody>
      </p:sp>
      <p:cxnSp>
        <p:nvCxnSpPr>
          <p:cNvPr id="692" name="Google Shape;692;g10339c543b5_0_126"/>
          <p:cNvCxnSpPr/>
          <p:nvPr/>
        </p:nvCxnSpPr>
        <p:spPr>
          <a:xfrm>
            <a:off x="5434775" y="313017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693" name="Google Shape;693;g10339c543b5_0_126"/>
          <p:cNvSpPr/>
          <p:nvPr/>
        </p:nvSpPr>
        <p:spPr>
          <a:xfrm>
            <a:off x="6217900" y="3010000"/>
            <a:ext cx="22092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Menampilkan coeficients &amp; intercept</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10339c543b5_0_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cxnSp>
        <p:nvCxnSpPr>
          <p:cNvPr id="700" name="Google Shape;700;g10339c543b5_0_138"/>
          <p:cNvCxnSpPr/>
          <p:nvPr/>
        </p:nvCxnSpPr>
        <p:spPr>
          <a:xfrm>
            <a:off x="6075500" y="15895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701" name="Google Shape;701;g10339c543b5_0_138"/>
          <p:cNvSpPr/>
          <p:nvPr/>
        </p:nvSpPr>
        <p:spPr>
          <a:xfrm>
            <a:off x="6858625" y="1469350"/>
            <a:ext cx="20403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plotting garis engine vs emission</a:t>
            </a:r>
            <a:endParaRPr sz="1000"/>
          </a:p>
        </p:txBody>
      </p:sp>
      <p:cxnSp>
        <p:nvCxnSpPr>
          <p:cNvPr id="702" name="Google Shape;702;g10339c543b5_0_138"/>
          <p:cNvCxnSpPr/>
          <p:nvPr/>
        </p:nvCxnSpPr>
        <p:spPr>
          <a:xfrm>
            <a:off x="6075500" y="302337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703" name="Google Shape;703;g10339c543b5_0_138"/>
          <p:cNvSpPr/>
          <p:nvPr/>
        </p:nvSpPr>
        <p:spPr>
          <a:xfrm>
            <a:off x="6858625" y="2903200"/>
            <a:ext cx="17910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output</a:t>
            </a:r>
            <a:endParaRPr sz="1000"/>
          </a:p>
        </p:txBody>
      </p:sp>
      <p:pic>
        <p:nvPicPr>
          <p:cNvPr id="704" name="Google Shape;704;g10339c543b5_0_138"/>
          <p:cNvPicPr preferRelativeResize="0"/>
          <p:nvPr/>
        </p:nvPicPr>
        <p:blipFill>
          <a:blip r:embed="rId3">
            <a:alphaModFix/>
          </a:blip>
          <a:stretch>
            <a:fillRect/>
          </a:stretch>
        </p:blipFill>
        <p:spPr>
          <a:xfrm>
            <a:off x="311700" y="1249326"/>
            <a:ext cx="5597100" cy="3451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10339c543b5_0_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Hands-On : Regresi Linear Variabel Jamak  </a:t>
            </a:r>
            <a:endParaRPr/>
          </a:p>
        </p:txBody>
      </p:sp>
      <p:cxnSp>
        <p:nvCxnSpPr>
          <p:cNvPr id="711" name="Google Shape;711;g10339c543b5_0_149"/>
          <p:cNvCxnSpPr/>
          <p:nvPr/>
        </p:nvCxnSpPr>
        <p:spPr>
          <a:xfrm>
            <a:off x="6262375" y="1854850"/>
            <a:ext cx="548100" cy="0"/>
          </a:xfrm>
          <a:prstGeom prst="straightConnector1">
            <a:avLst/>
          </a:prstGeom>
          <a:noFill/>
          <a:ln w="28575" cap="flat" cmpd="sng">
            <a:solidFill>
              <a:srgbClr val="1EA4B2"/>
            </a:solidFill>
            <a:prstDash val="solid"/>
            <a:round/>
            <a:headEnd type="none" w="med" len="med"/>
            <a:tailEnd type="triangle" w="med" len="med"/>
          </a:ln>
        </p:spPr>
      </p:cxnSp>
      <p:sp>
        <p:nvSpPr>
          <p:cNvPr id="712" name="Google Shape;712;g10339c543b5_0_149"/>
          <p:cNvSpPr/>
          <p:nvPr/>
        </p:nvSpPr>
        <p:spPr>
          <a:xfrm>
            <a:off x="7045500" y="1624300"/>
            <a:ext cx="2049000" cy="4611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menampilkan RAE, MSE, dan R2-Score</a:t>
            </a:r>
            <a:endParaRPr sz="1000"/>
          </a:p>
        </p:txBody>
      </p:sp>
      <p:cxnSp>
        <p:nvCxnSpPr>
          <p:cNvPr id="713" name="Google Shape;713;g10339c543b5_0_149"/>
          <p:cNvCxnSpPr/>
          <p:nvPr/>
        </p:nvCxnSpPr>
        <p:spPr>
          <a:xfrm>
            <a:off x="6262375" y="3057325"/>
            <a:ext cx="548100" cy="0"/>
          </a:xfrm>
          <a:prstGeom prst="straightConnector1">
            <a:avLst/>
          </a:prstGeom>
          <a:noFill/>
          <a:ln w="28575" cap="flat" cmpd="sng">
            <a:solidFill>
              <a:srgbClr val="1EA4B2"/>
            </a:solidFill>
            <a:prstDash val="solid"/>
            <a:round/>
            <a:headEnd type="none" w="med" len="med"/>
            <a:tailEnd type="triangle" w="med" len="med"/>
          </a:ln>
        </p:spPr>
      </p:cxnSp>
      <p:sp>
        <p:nvSpPr>
          <p:cNvPr id="714" name="Google Shape;714;g10339c543b5_0_149"/>
          <p:cNvSpPr/>
          <p:nvPr/>
        </p:nvSpPr>
        <p:spPr>
          <a:xfrm>
            <a:off x="7045500" y="2937150"/>
            <a:ext cx="1791000" cy="240300"/>
          </a:xfrm>
          <a:prstGeom prst="rect">
            <a:avLst/>
          </a:prstGeom>
          <a:noFill/>
          <a:ln w="28575" cap="flat" cmpd="sng">
            <a:solidFill>
              <a:srgbClr val="1EA4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output</a:t>
            </a:r>
            <a:endParaRPr sz="1000"/>
          </a:p>
        </p:txBody>
      </p:sp>
      <p:pic>
        <p:nvPicPr>
          <p:cNvPr id="715" name="Google Shape;715;g10339c543b5_0_149"/>
          <p:cNvPicPr preferRelativeResize="0"/>
          <p:nvPr/>
        </p:nvPicPr>
        <p:blipFill>
          <a:blip r:embed="rId3">
            <a:alphaModFix/>
          </a:blip>
          <a:stretch>
            <a:fillRect/>
          </a:stretch>
        </p:blipFill>
        <p:spPr>
          <a:xfrm>
            <a:off x="311700" y="1419971"/>
            <a:ext cx="5763801" cy="195267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8"/>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ctr" rtl="0">
              <a:lnSpc>
                <a:spcPct val="90000"/>
              </a:lnSpc>
              <a:spcBef>
                <a:spcPts val="0"/>
              </a:spcBef>
              <a:spcAft>
                <a:spcPts val="0"/>
              </a:spcAft>
              <a:buNone/>
            </a:pPr>
            <a:r>
              <a:rPr lang="en-US" sz="2758" b="0" i="0" u="none" strike="noStrike" cap="none">
                <a:solidFill>
                  <a:srgbClr val="000000"/>
                </a:solidFill>
                <a:latin typeface="Lato Black"/>
                <a:ea typeface="Lato Black"/>
                <a:cs typeface="Lato Black"/>
                <a:sym typeface="Lato Black"/>
              </a:rPr>
              <a:t>Lab</a:t>
            </a:r>
            <a:endParaRPr sz="2758" b="0" i="0" u="none" strike="noStrike" cap="none">
              <a:solidFill>
                <a:srgbClr val="000000"/>
              </a:solidFill>
              <a:latin typeface="Arial"/>
              <a:ea typeface="Arial"/>
              <a:cs typeface="Arial"/>
              <a:sym typeface="Arial"/>
            </a:endParaRPr>
          </a:p>
        </p:txBody>
      </p:sp>
      <p:sp>
        <p:nvSpPr>
          <p:cNvPr id="721" name="Google Shape;721;p128"/>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595959"/>
                </a:solidFill>
                <a:latin typeface="Arial"/>
                <a:ea typeface="Arial"/>
                <a:cs typeface="Arial"/>
                <a:sym typeface="Arial"/>
              </a:rPr>
              <a:t>Jalankan file Jupyter Notebook untuk Regresi Linier Variabel Jamak</a:t>
            </a:r>
            <a:endParaRPr sz="18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5"/>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Clr>
                <a:srgbClr val="000000"/>
              </a:buClr>
              <a:buSzPts val="2758"/>
              <a:buFont typeface="Arial"/>
              <a:buNone/>
            </a:pPr>
            <a:r>
              <a:rPr lang="en-US" sz="2758" b="1" i="0" u="none" strike="noStrike" cap="none">
                <a:solidFill>
                  <a:srgbClr val="0F3570"/>
                </a:solidFill>
                <a:latin typeface="Overlock"/>
                <a:ea typeface="Overlock"/>
                <a:cs typeface="Overlock"/>
                <a:sym typeface="Overlock"/>
              </a:rPr>
              <a:t>Tools / Lab Online </a:t>
            </a:r>
            <a:endParaRPr sz="2758" b="0" i="0" u="none" strike="noStrike" cap="none">
              <a:solidFill>
                <a:schemeClr val="dk1"/>
              </a:solidFill>
              <a:latin typeface="Arial"/>
              <a:ea typeface="Arial"/>
              <a:cs typeface="Arial"/>
              <a:sym typeface="Arial"/>
            </a:endParaRPr>
          </a:p>
        </p:txBody>
      </p:sp>
      <p:sp>
        <p:nvSpPr>
          <p:cNvPr id="727" name="Google Shape;727;p65"/>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Scikit-Learn</a:t>
            </a:r>
            <a:endParaRPr sz="1800" b="0" i="0" u="none" strike="noStrike" cap="none">
              <a:solidFill>
                <a:schemeClr val="dk1"/>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Jupyter Notebook</a:t>
            </a:r>
            <a:endParaRPr sz="1800" b="0" i="0" u="none" strike="noStrike" cap="none">
              <a:solidFill>
                <a:schemeClr val="dk1"/>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Conda / Anaconda</a:t>
            </a:r>
            <a:endParaRPr sz="1800" b="0" i="0" u="none" strike="noStrike" cap="none">
              <a:solidFill>
                <a:schemeClr val="dk1"/>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Google Colaboratory </a:t>
            </a:r>
            <a:endParaRPr sz="1800" b="0" i="0" u="none" strike="noStrike" cap="none">
              <a:solidFill>
                <a:schemeClr val="dk1"/>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Lato"/>
                <a:ea typeface="Lato"/>
                <a:cs typeface="Lato"/>
                <a:sym typeface="Lato"/>
              </a:rPr>
              <a:t>PyPI (pip)</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9"/>
          <p:cNvSpPr/>
          <p:nvPr/>
        </p:nvSpPr>
        <p:spPr>
          <a:xfrm>
            <a:off x="311760" y="444960"/>
            <a:ext cx="8519760" cy="572040"/>
          </a:xfrm>
          <a:prstGeom prst="rect">
            <a:avLst/>
          </a:prstGeom>
          <a:noFill/>
          <a:ln>
            <a:noFill/>
          </a:ln>
        </p:spPr>
        <p:txBody>
          <a:bodyPr spcFirstLastPara="1" wrap="square" lIns="90000" tIns="91425" rIns="90000" bIns="91425" anchor="t" anchorCtr="0">
            <a:normAutofit/>
          </a:bodyPr>
          <a:lstStyle/>
          <a:p>
            <a:pPr marL="0" marR="0" lvl="0" indent="0" algn="l" rtl="0">
              <a:lnSpc>
                <a:spcPct val="90000"/>
              </a:lnSpc>
              <a:spcBef>
                <a:spcPts val="0"/>
              </a:spcBef>
              <a:spcAft>
                <a:spcPts val="0"/>
              </a:spcAft>
              <a:buNone/>
            </a:pPr>
            <a:r>
              <a:rPr lang="en-US" sz="2758" b="1" i="0" u="none" strike="noStrike" cap="none">
                <a:solidFill>
                  <a:srgbClr val="0F3570"/>
                </a:solidFill>
                <a:latin typeface="Overlock"/>
                <a:ea typeface="Overlock"/>
                <a:cs typeface="Overlock"/>
                <a:sym typeface="Overlock"/>
              </a:rPr>
              <a:t>Referensi</a:t>
            </a:r>
            <a:endParaRPr sz="2758" b="0" i="0" u="none" strike="noStrike" cap="none">
              <a:solidFill>
                <a:srgbClr val="000000"/>
              </a:solidFill>
              <a:latin typeface="Arial"/>
              <a:ea typeface="Arial"/>
              <a:cs typeface="Arial"/>
              <a:sym typeface="Arial"/>
            </a:endParaRPr>
          </a:p>
        </p:txBody>
      </p:sp>
      <p:sp>
        <p:nvSpPr>
          <p:cNvPr id="733" name="Google Shape;733;p129"/>
          <p:cNvSpPr/>
          <p:nvPr/>
        </p:nvSpPr>
        <p:spPr>
          <a:xfrm>
            <a:off x="311760" y="1152360"/>
            <a:ext cx="8519760" cy="3415680"/>
          </a:xfrm>
          <a:prstGeom prst="rect">
            <a:avLst/>
          </a:prstGeom>
          <a:noFill/>
          <a:ln>
            <a:noFill/>
          </a:ln>
        </p:spPr>
        <p:txBody>
          <a:bodyPr spcFirstLastPara="1" wrap="square" lIns="90000" tIns="91425" rIns="90000" bIns="91425" anchor="t" anchorCtr="0">
            <a:noAutofit/>
          </a:bodyPr>
          <a:lstStyle/>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Arial"/>
                <a:ea typeface="Arial"/>
                <a:cs typeface="Arial"/>
                <a:sym typeface="Arial"/>
              </a:rPr>
              <a:t>Pedregosa, F., Varoquaux, G., Gramfort, A., Michel, V., Thirion, B., Grisel, O., Blondel, M., Prettenhofer, P., Weiss, R., Dubourg, V. and Vanderplas, J., 2011. Scikit-learn: Machine learning in Python. the Journal of machine Learning research, 12, pp.2825-2830.</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Arial"/>
                <a:ea typeface="Arial"/>
                <a:cs typeface="Arial"/>
                <a:sym typeface="Arial"/>
              </a:rPr>
              <a:t>Varoquaux, G., Buitinck, L., Louppe, G., Grisel, O., Pedregosa, F. and Mueller, A., 2015. Scikit-learn: Machine learning without learning the machinery. </a:t>
            </a:r>
            <a:r>
              <a:rPr lang="en-US" sz="1800" b="0" i="1" u="none" strike="noStrike" cap="none">
                <a:solidFill>
                  <a:srgbClr val="000000"/>
                </a:solidFill>
                <a:latin typeface="Arial"/>
                <a:ea typeface="Arial"/>
                <a:cs typeface="Arial"/>
                <a:sym typeface="Arial"/>
              </a:rPr>
              <a:t>GetMobile: Mobile Computing and Communications</a:t>
            </a:r>
            <a:r>
              <a:rPr lang="en-US" sz="1800" b="0" i="0" u="none" strike="noStrike" cap="none">
                <a:solidFill>
                  <a:srgbClr val="000000"/>
                </a:solidFill>
                <a:latin typeface="Arial"/>
                <a:ea typeface="Arial"/>
                <a:cs typeface="Arial"/>
                <a:sym typeface="Arial"/>
              </a:rPr>
              <a:t>, </a:t>
            </a:r>
            <a:r>
              <a:rPr lang="en-US" sz="1800" b="0" i="1" u="none" strike="noStrike" cap="none">
                <a:solidFill>
                  <a:srgbClr val="000000"/>
                </a:solidFill>
                <a:latin typeface="Arial"/>
                <a:ea typeface="Arial"/>
                <a:cs typeface="Arial"/>
                <a:sym typeface="Arial"/>
              </a:rPr>
              <a:t>19</a:t>
            </a:r>
            <a:r>
              <a:rPr lang="en-US" sz="1800" b="0" i="0" u="none" strike="noStrike" cap="none">
                <a:solidFill>
                  <a:srgbClr val="000000"/>
                </a:solidFill>
                <a:latin typeface="Arial"/>
                <a:ea typeface="Arial"/>
                <a:cs typeface="Arial"/>
                <a:sym typeface="Arial"/>
              </a:rPr>
              <a:t>(1), pp.29-33.</a:t>
            </a:r>
            <a:endParaRPr sz="1800" b="0" i="0" u="none" strike="noStrike" cap="none">
              <a:solidFill>
                <a:srgbClr val="000000"/>
              </a:solidFill>
              <a:latin typeface="Arial"/>
              <a:ea typeface="Arial"/>
              <a:cs typeface="Arial"/>
              <a:sym typeface="Arial"/>
            </a:endParaRPr>
          </a:p>
          <a:p>
            <a:pPr marL="457200" marR="0" lvl="0" indent="-342360" algn="l" rtl="0">
              <a:lnSpc>
                <a:spcPct val="115000"/>
              </a:lnSpc>
              <a:spcBef>
                <a:spcPts val="0"/>
              </a:spcBef>
              <a:spcAft>
                <a:spcPts val="0"/>
              </a:spcAft>
              <a:buClr>
                <a:srgbClr val="595959"/>
              </a:buClr>
              <a:buSzPts val="1800"/>
              <a:buFont typeface="Arial"/>
              <a:buChar char="●"/>
            </a:pPr>
            <a:r>
              <a:rPr lang="en-US" sz="1800" b="0" i="0" u="none" strike="noStrike" cap="none">
                <a:solidFill>
                  <a:srgbClr val="000000"/>
                </a:solidFill>
                <a:latin typeface="Arial"/>
                <a:ea typeface="Arial"/>
                <a:cs typeface="Arial"/>
                <a:sym typeface="Arial"/>
              </a:rPr>
              <a:t>https://scikit-learn.org/stable/index.html</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1111"/>
              <a:buFont typeface="Overlock"/>
              <a:buNone/>
            </a:pPr>
            <a:r>
              <a:rPr lang="en-US" sz="2800" b="1" i="0" u="none" strike="noStrike" cap="none">
                <a:solidFill>
                  <a:srgbClr val="0F3570"/>
                </a:solidFill>
                <a:latin typeface="Overlock"/>
                <a:ea typeface="Overlock"/>
                <a:cs typeface="Overlock"/>
                <a:sym typeface="Overlock"/>
              </a:rPr>
              <a:t>Learning Objective</a:t>
            </a:r>
            <a:endParaRPr/>
          </a:p>
        </p:txBody>
      </p:sp>
      <p:sp>
        <p:nvSpPr>
          <p:cNvPr id="126" name="Google Shape;126;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2700" marR="0" lvl="0" indent="0" algn="l" rtl="0">
              <a:lnSpc>
                <a:spcPct val="115000"/>
              </a:lnSpc>
              <a:spcBef>
                <a:spcPts val="100"/>
              </a:spcBef>
              <a:spcAft>
                <a:spcPts val="0"/>
              </a:spcAft>
              <a:buClr>
                <a:srgbClr val="000000"/>
              </a:buClr>
              <a:buSzPts val="1200"/>
              <a:buFont typeface="Arial"/>
              <a:buNone/>
            </a:pPr>
            <a:r>
              <a:rPr lang="en-US" sz="2400">
                <a:solidFill>
                  <a:srgbClr val="0F3570"/>
                </a:solidFill>
                <a:latin typeface="Overlock"/>
                <a:ea typeface="Overlock"/>
                <a:cs typeface="Overlock"/>
                <a:sym typeface="Overlock"/>
              </a:rPr>
              <a:t>Dalam pelatihan ini diharapkan:</a:t>
            </a:r>
            <a:endParaRPr sz="2400" b="0" i="0" u="none" strike="noStrike" cap="none">
              <a:solidFill>
                <a:srgbClr val="0F3570"/>
              </a:solidFill>
              <a:latin typeface="Overlock"/>
              <a:ea typeface="Overlock"/>
              <a:cs typeface="Overlock"/>
              <a:sym typeface="Overlock"/>
            </a:endParaRPr>
          </a:p>
          <a:p>
            <a:pPr marL="457200" marR="0" lvl="0" indent="-381000" algn="l" rtl="0">
              <a:lnSpc>
                <a:spcPct val="115000"/>
              </a:lnSpc>
              <a:spcBef>
                <a:spcPts val="100"/>
              </a:spcBef>
              <a:spcAft>
                <a:spcPts val="0"/>
              </a:spcAft>
              <a:buClr>
                <a:srgbClr val="0F3570"/>
              </a:buClr>
              <a:buSzPts val="2400"/>
              <a:buFont typeface="Overlock"/>
              <a:buChar char="●"/>
            </a:pPr>
            <a:r>
              <a:rPr lang="en-US" sz="2400">
                <a:solidFill>
                  <a:srgbClr val="0F3570"/>
                </a:solidFill>
                <a:latin typeface="Overlock"/>
                <a:ea typeface="Overlock"/>
                <a:cs typeface="Overlock"/>
                <a:sym typeface="Overlock"/>
              </a:rPr>
              <a:t>Peserta mampu melakukan kegiatan persiapan pemodelan seperti pembagian data, penyusunan skenario pemodelan</a:t>
            </a:r>
            <a:endParaRPr sz="2400">
              <a:solidFill>
                <a:srgbClr val="0F3570"/>
              </a:solidFill>
              <a:latin typeface="Overlock"/>
              <a:ea typeface="Overlock"/>
              <a:cs typeface="Overlock"/>
              <a:sym typeface="Overlock"/>
            </a:endParaRPr>
          </a:p>
          <a:p>
            <a:pPr marL="457200" marR="0" lvl="0" indent="-381000" algn="l" rtl="0">
              <a:lnSpc>
                <a:spcPct val="115000"/>
              </a:lnSpc>
              <a:spcBef>
                <a:spcPts val="0"/>
              </a:spcBef>
              <a:spcAft>
                <a:spcPts val="0"/>
              </a:spcAft>
              <a:buClr>
                <a:srgbClr val="0F3570"/>
              </a:buClr>
              <a:buSzPts val="2400"/>
              <a:buFont typeface="Overlock"/>
              <a:buChar char="●"/>
            </a:pPr>
            <a:r>
              <a:rPr lang="en-US" sz="2400">
                <a:solidFill>
                  <a:srgbClr val="0F3570"/>
                </a:solidFill>
                <a:latin typeface="Overlock"/>
                <a:ea typeface="Overlock"/>
                <a:cs typeface="Overlock"/>
                <a:sym typeface="Overlock"/>
              </a:rPr>
              <a:t>Peserta mampu melakukan proses pemodelan dengan regresi linier</a:t>
            </a:r>
            <a:endParaRPr sz="2400" b="0" i="0"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chemeClr val="dk1"/>
              </a:buClr>
              <a:buSzPts val="1100"/>
              <a:buFont typeface="Arial"/>
              <a:buNone/>
            </a:pPr>
            <a:endParaRPr sz="2400" b="0" i="0" u="none" strike="noStrike" cap="none">
              <a:solidFill>
                <a:srgbClr val="000000"/>
              </a:solidFill>
              <a:latin typeface="Overlock"/>
              <a:ea typeface="Overlock"/>
              <a:cs typeface="Overlock"/>
              <a:sym typeface="Overlock"/>
            </a:endParaRPr>
          </a:p>
        </p:txBody>
      </p:sp>
      <p:sp>
        <p:nvSpPr>
          <p:cNvPr id="127" name="Google Shape;1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F3570"/>
              </a:buClr>
              <a:buSzPct val="115225"/>
              <a:buFont typeface="Overlock"/>
              <a:buNone/>
            </a:pPr>
            <a:r>
              <a:rPr lang="en-US" b="1">
                <a:solidFill>
                  <a:srgbClr val="0F3570"/>
                </a:solidFill>
                <a:latin typeface="Overlock"/>
                <a:ea typeface="Overlock"/>
                <a:cs typeface="Overlock"/>
                <a:sym typeface="Overlock"/>
              </a:rPr>
              <a:t>Outline</a:t>
            </a:r>
            <a:endParaRPr/>
          </a:p>
        </p:txBody>
      </p:sp>
      <p:sp>
        <p:nvSpPr>
          <p:cNvPr id="133" name="Google Shape;133;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50900" algn="l" rtl="0">
              <a:lnSpc>
                <a:spcPct val="115000"/>
              </a:lnSpc>
              <a:spcBef>
                <a:spcPts val="0"/>
              </a:spcBef>
              <a:spcAft>
                <a:spcPts val="0"/>
              </a:spcAft>
              <a:buClr>
                <a:srgbClr val="0F3570"/>
              </a:buClr>
              <a:buSzPts val="1680"/>
              <a:buChar char="●"/>
            </a:pPr>
            <a:r>
              <a:rPr lang="en-US" sz="2800">
                <a:solidFill>
                  <a:srgbClr val="0F3570"/>
                </a:solidFill>
                <a:latin typeface="Overlock"/>
                <a:ea typeface="Overlock"/>
                <a:cs typeface="Overlock"/>
                <a:sym typeface="Overlock"/>
              </a:rPr>
              <a:t>Membangun Skenario Pemodelan :  </a:t>
            </a:r>
            <a:endParaRPr/>
          </a:p>
          <a:p>
            <a:pPr marL="914400" lvl="1" indent="-324708" algn="l" rtl="0">
              <a:lnSpc>
                <a:spcPct val="115000"/>
              </a:lnSpc>
              <a:spcBef>
                <a:spcPts val="0"/>
              </a:spcBef>
              <a:spcAft>
                <a:spcPts val="0"/>
              </a:spcAft>
              <a:buClr>
                <a:srgbClr val="0F3570"/>
              </a:buClr>
              <a:buSzPts val="1514"/>
              <a:buFont typeface="Arial"/>
              <a:buChar char="•"/>
            </a:pPr>
            <a:r>
              <a:rPr lang="en-US" sz="2400">
                <a:solidFill>
                  <a:srgbClr val="0F3570"/>
                </a:solidFill>
                <a:latin typeface="Overlock"/>
                <a:ea typeface="Overlock"/>
                <a:cs typeface="Overlock"/>
                <a:sym typeface="Overlock"/>
              </a:rPr>
              <a:t>Pembagian data: data latih, data uji, </a:t>
            </a:r>
            <a:r>
              <a:rPr lang="en-US" sz="2400" i="1">
                <a:solidFill>
                  <a:srgbClr val="0F3570"/>
                </a:solidFill>
                <a:latin typeface="Overlock"/>
                <a:ea typeface="Overlock"/>
                <a:cs typeface="Overlock"/>
                <a:sym typeface="Overlock"/>
              </a:rPr>
              <a:t>k</a:t>
            </a:r>
            <a:r>
              <a:rPr lang="en-US" sz="2400">
                <a:solidFill>
                  <a:srgbClr val="0F3570"/>
                </a:solidFill>
                <a:latin typeface="Overlock"/>
                <a:ea typeface="Overlock"/>
                <a:cs typeface="Overlock"/>
                <a:sym typeface="Overlock"/>
              </a:rPr>
              <a:t>-fold cross validation</a:t>
            </a:r>
            <a:endParaRPr/>
          </a:p>
          <a:p>
            <a:pPr marL="914400" lvl="1" indent="-324708" algn="l" rtl="0">
              <a:lnSpc>
                <a:spcPct val="115000"/>
              </a:lnSpc>
              <a:spcBef>
                <a:spcPts val="0"/>
              </a:spcBef>
              <a:spcAft>
                <a:spcPts val="0"/>
              </a:spcAft>
              <a:buClr>
                <a:srgbClr val="0F3570"/>
              </a:buClr>
              <a:buSzPts val="1514"/>
              <a:buFont typeface="Arial"/>
              <a:buChar char="•"/>
            </a:pPr>
            <a:r>
              <a:rPr lang="en-US" sz="2400">
                <a:solidFill>
                  <a:srgbClr val="0F3570"/>
                </a:solidFill>
                <a:latin typeface="Overlock"/>
                <a:ea typeface="Overlock"/>
                <a:cs typeface="Overlock"/>
                <a:sym typeface="Overlock"/>
              </a:rPr>
              <a:t>Menentukan Langkah Eksperimen</a:t>
            </a:r>
            <a:endParaRPr sz="2400">
              <a:solidFill>
                <a:srgbClr val="0F3570"/>
              </a:solidFill>
              <a:latin typeface="Overlock"/>
              <a:ea typeface="Overlock"/>
              <a:cs typeface="Overlock"/>
              <a:sym typeface="Overlock"/>
            </a:endParaRPr>
          </a:p>
          <a:p>
            <a:pPr marL="914400" lvl="1" indent="-324708" algn="l" rtl="0">
              <a:lnSpc>
                <a:spcPct val="115000"/>
              </a:lnSpc>
              <a:spcBef>
                <a:spcPts val="0"/>
              </a:spcBef>
              <a:spcAft>
                <a:spcPts val="0"/>
              </a:spcAft>
              <a:buClr>
                <a:srgbClr val="0F3570"/>
              </a:buClr>
              <a:buSzPts val="1514"/>
              <a:buFont typeface="Arial"/>
              <a:buChar char="•"/>
            </a:pPr>
            <a:r>
              <a:rPr lang="en-US" sz="2400">
                <a:solidFill>
                  <a:srgbClr val="0F3570"/>
                </a:solidFill>
                <a:latin typeface="Overlock"/>
                <a:ea typeface="Overlock"/>
                <a:cs typeface="Overlock"/>
                <a:sym typeface="Overlock"/>
              </a:rPr>
              <a:t>Parameter Evaluasi</a:t>
            </a:r>
            <a:endParaRPr sz="2800">
              <a:solidFill>
                <a:srgbClr val="0F3570"/>
              </a:solidFill>
              <a:latin typeface="Overlock"/>
              <a:ea typeface="Overlock"/>
              <a:cs typeface="Overlock"/>
              <a:sym typeface="Overlock"/>
            </a:endParaRPr>
          </a:p>
          <a:p>
            <a:pPr marL="457200" lvl="0" indent="-350900" algn="l" rtl="0">
              <a:lnSpc>
                <a:spcPct val="115000"/>
              </a:lnSpc>
              <a:spcBef>
                <a:spcPts val="0"/>
              </a:spcBef>
              <a:spcAft>
                <a:spcPts val="0"/>
              </a:spcAft>
              <a:buClr>
                <a:srgbClr val="0F3570"/>
              </a:buClr>
              <a:buSzPts val="1680"/>
              <a:buChar char="●"/>
            </a:pPr>
            <a:r>
              <a:rPr lang="en-US" sz="2800">
                <a:solidFill>
                  <a:srgbClr val="0F3570"/>
                </a:solidFill>
                <a:latin typeface="Overlock"/>
                <a:ea typeface="Overlock"/>
                <a:cs typeface="Overlock"/>
                <a:sym typeface="Overlock"/>
              </a:rPr>
              <a:t>Membangun Model regresi linier:</a:t>
            </a:r>
            <a:endParaRPr/>
          </a:p>
          <a:p>
            <a:pPr marL="914400" lvl="1" indent="-324708" algn="l" rtl="0">
              <a:lnSpc>
                <a:spcPct val="115000"/>
              </a:lnSpc>
              <a:spcBef>
                <a:spcPts val="0"/>
              </a:spcBef>
              <a:spcAft>
                <a:spcPts val="0"/>
              </a:spcAft>
              <a:buClr>
                <a:srgbClr val="0F3570"/>
              </a:buClr>
              <a:buSzPts val="1514"/>
              <a:buFont typeface="Arial"/>
              <a:buChar char="•"/>
            </a:pPr>
            <a:r>
              <a:rPr lang="en-US" sz="2400">
                <a:solidFill>
                  <a:srgbClr val="0F3570"/>
                </a:solidFill>
                <a:latin typeface="Overlock"/>
                <a:ea typeface="Overlock"/>
                <a:cs typeface="Overlock"/>
                <a:sym typeface="Overlock"/>
              </a:rPr>
              <a:t>Algoritma yang diimplementasi menggunakan library</a:t>
            </a:r>
            <a:endParaRPr/>
          </a:p>
          <a:p>
            <a:pPr marL="914400" lvl="1" indent="-324708" algn="l" rtl="0">
              <a:lnSpc>
                <a:spcPct val="115000"/>
              </a:lnSpc>
              <a:spcBef>
                <a:spcPts val="0"/>
              </a:spcBef>
              <a:spcAft>
                <a:spcPts val="0"/>
              </a:spcAft>
              <a:buClr>
                <a:srgbClr val="0F3570"/>
              </a:buClr>
              <a:buSzPts val="1514"/>
              <a:buFont typeface="Arial"/>
              <a:buChar char="•"/>
            </a:pPr>
            <a:r>
              <a:rPr lang="en-US" sz="2400">
                <a:solidFill>
                  <a:srgbClr val="0F3570"/>
                </a:solidFill>
                <a:latin typeface="Overlock"/>
                <a:ea typeface="Overlock"/>
                <a:cs typeface="Overlock"/>
                <a:sym typeface="Overlock"/>
              </a:rPr>
              <a:t>Matriks Performansi</a:t>
            </a:r>
            <a:endParaRPr sz="2400">
              <a:solidFill>
                <a:srgbClr val="0F3570"/>
              </a:solidFill>
              <a:latin typeface="Overlock"/>
              <a:ea typeface="Overlock"/>
              <a:cs typeface="Overlock"/>
              <a:sym typeface="Overlock"/>
            </a:endParaRPr>
          </a:p>
          <a:p>
            <a:pPr marL="114300" lvl="0" indent="0" algn="l" rtl="0">
              <a:lnSpc>
                <a:spcPct val="115000"/>
              </a:lnSpc>
              <a:spcBef>
                <a:spcPts val="0"/>
              </a:spcBef>
              <a:spcAft>
                <a:spcPts val="0"/>
              </a:spcAft>
              <a:buClr>
                <a:schemeClr val="dk1"/>
              </a:buClr>
              <a:buSzPts val="1946"/>
              <a:buNone/>
            </a:pPr>
            <a:endParaRPr>
              <a:solidFill>
                <a:srgbClr val="0F3570"/>
              </a:solidFill>
              <a:latin typeface="Overlock"/>
              <a:ea typeface="Overlock"/>
              <a:cs typeface="Overlock"/>
              <a:sym typeface="Overlock"/>
            </a:endParaRPr>
          </a:p>
        </p:txBody>
      </p:sp>
      <p:sp>
        <p:nvSpPr>
          <p:cNvPr id="134" name="Google Shape;13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2599</Words>
  <Application>Microsoft Office PowerPoint</Application>
  <PresentationFormat>On-screen Show (16:9)</PresentationFormat>
  <Paragraphs>420</Paragraphs>
  <Slides>80</Slides>
  <Notes>80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Garamond</vt:lpstr>
      <vt:lpstr>Courier New</vt:lpstr>
      <vt:lpstr>Lato Black</vt:lpstr>
      <vt:lpstr>Overlock</vt:lpstr>
      <vt:lpstr>Times New Roman</vt:lpstr>
      <vt:lpstr>Noto Sans Symbols</vt:lpstr>
      <vt:lpstr>Calibri</vt:lpstr>
      <vt:lpstr>Quattrocento Sans</vt:lpstr>
      <vt:lpstr>Arial</vt:lpstr>
      <vt:lpstr>Lato</vt:lpstr>
      <vt:lpstr>Corbel</vt:lpstr>
      <vt:lpstr>Template Microcredential Dikti 2021 (1)</vt:lpstr>
      <vt:lpstr>Membangun Model 1 (Dasar Regresi dan Regresi Linier)</vt:lpstr>
      <vt:lpstr>Profil Pengajar: Edy Saputra Rusdi, S.Si., M.Si</vt:lpstr>
      <vt:lpstr>Profil Pengajar: Raynaldy Arief - Asisten</vt:lpstr>
      <vt:lpstr>Profil Pengajar: Nasrullah M. Haris - Asisten</vt:lpstr>
      <vt:lpstr>Profil Pengajar: Yoris Rombe - Asisten</vt:lpstr>
      <vt:lpstr>Deskripsi Topik</vt:lpstr>
      <vt:lpstr>Course Definition</vt:lpstr>
      <vt:lpstr>Learning Objective</vt:lpstr>
      <vt:lpstr>Outline</vt:lpstr>
      <vt:lpstr>Skenario Pemodelan</vt:lpstr>
      <vt:lpstr>Pembagian Data</vt:lpstr>
      <vt:lpstr>Pembagian Data</vt:lpstr>
      <vt:lpstr>Hands On</vt:lpstr>
      <vt:lpstr>k-Fold Cross Validation</vt:lpstr>
      <vt:lpstr>Hands On</vt:lpstr>
      <vt:lpstr>Training – Validation – Testing Data</vt:lpstr>
      <vt:lpstr>Menentukan Langkah Eksperimen</vt:lpstr>
      <vt:lpstr>Parameter Evaluasi</vt:lpstr>
      <vt:lpstr>PowerPoint Presentation</vt:lpstr>
      <vt:lpstr>PowerPoint Presentation</vt:lpstr>
      <vt:lpstr>PowerPoint Presentation</vt:lpstr>
      <vt:lpstr>PowerPoint Presentation</vt:lpstr>
      <vt:lpstr>PowerPoint Presentation</vt:lpstr>
      <vt:lpstr>Regresi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Regresi Linier Sederhana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Regresi Linier Variabel Jamak</vt:lpstr>
      <vt:lpstr>PowerPoint Presentation</vt:lpstr>
      <vt:lpstr>PowerPoint Presentation</vt:lpstr>
      <vt:lpstr>PowerPoint Presentation</vt:lpstr>
      <vt:lpstr>PowerPoint Presentation</vt:lpstr>
      <vt:lpstr>PowerPoint Presentation</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Hands-On : Regresi Linear Variabel Jamak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Membangun Model 1 (Dasar Regresi dan Regresi Linier)</dc:title>
  <dc:creator>Noor Akhmad Setiawan</dc:creator>
  <cp:lastModifiedBy>DF</cp:lastModifiedBy>
  <cp:revision>1</cp:revision>
  <dcterms:modified xsi:type="dcterms:W3CDTF">2021-11-22T03:30:06Z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15</vt:r8>
  </property>
  <property fmtid="{D5CDD505-2E9C-101B-9397-08002B2CF9AE}" pid="3" name="PresentationFormat">
    <vt:lpwstr>On-screen Show (16:9)</vt:lpwstr>
  </property>
  <property fmtid="{D5CDD505-2E9C-101B-9397-08002B2CF9AE}" pid="4" name="Slides">
    <vt:r8>73</vt:r8>
  </property>
</Properties>
</file>